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57" r:id="rId4"/>
    <p:sldId id="264" r:id="rId5"/>
    <p:sldId id="266" r:id="rId6"/>
    <p:sldId id="265" r:id="rId7"/>
    <p:sldId id="268" r:id="rId8"/>
    <p:sldId id="279" r:id="rId9"/>
    <p:sldId id="267" r:id="rId10"/>
    <p:sldId id="270" r:id="rId11"/>
    <p:sldId id="271" r:id="rId12"/>
    <p:sldId id="277" r:id="rId13"/>
    <p:sldId id="269" r:id="rId14"/>
    <p:sldId id="272" r:id="rId15"/>
    <p:sldId id="258" r:id="rId16"/>
    <p:sldId id="276" r:id="rId17"/>
    <p:sldId id="274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00"/>
    <a:srgbClr val="A2FFFB"/>
    <a:srgbClr val="00538B"/>
    <a:srgbClr val="FF00FF"/>
    <a:srgbClr val="FFA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0"/>
    <p:restoredTop sz="93059"/>
  </p:normalViewPr>
  <p:slideViewPr>
    <p:cSldViewPr snapToGrid="0">
      <p:cViewPr>
        <p:scale>
          <a:sx n="94" d="100"/>
          <a:sy n="94" d="100"/>
        </p:scale>
        <p:origin x="464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DDD1E-D17F-9843-94C6-261F51583C1E}" type="doc">
      <dgm:prSet loTypeId="urn:microsoft.com/office/officeart/2005/8/layout/venn1" loCatId="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134C8D3-9148-D244-A4ED-60F3CB51CDC6}">
      <dgm:prSet phldrT="[Text]"/>
      <dgm:spPr/>
      <dgm:t>
        <a:bodyPr/>
        <a:lstStyle/>
        <a:p>
          <a:r>
            <a:rPr lang="en-US" b="1" dirty="0" err="1"/>
            <a:t>Proceso</a:t>
          </a:r>
          <a:endParaRPr lang="en-US" b="1" dirty="0"/>
        </a:p>
      </dgm:t>
    </dgm:pt>
    <dgm:pt modelId="{000D7508-AC58-4445-8852-78540CAAC071}" type="sibTrans" cxnId="{62DE5AF2-2A30-A245-8032-621868B26DEE}">
      <dgm:prSet/>
      <dgm:spPr/>
      <dgm:t>
        <a:bodyPr/>
        <a:lstStyle/>
        <a:p>
          <a:endParaRPr lang="en-US"/>
        </a:p>
      </dgm:t>
    </dgm:pt>
    <dgm:pt modelId="{E0F69407-21AF-A542-96DB-5D6F0F3F371F}" type="parTrans" cxnId="{62DE5AF2-2A30-A245-8032-621868B26DEE}">
      <dgm:prSet/>
      <dgm:spPr/>
      <dgm:t>
        <a:bodyPr/>
        <a:lstStyle/>
        <a:p>
          <a:endParaRPr lang="en-US"/>
        </a:p>
      </dgm:t>
    </dgm:pt>
    <dgm:pt modelId="{516DC8A3-1AE7-914E-92A2-7BDDEEA32405}">
      <dgm:prSet/>
      <dgm:spPr/>
      <dgm:t>
        <a:bodyPr/>
        <a:lstStyle/>
        <a:p>
          <a:r>
            <a:rPr lang="en-US" b="1" dirty="0" err="1"/>
            <a:t>Producto</a:t>
          </a:r>
          <a:endParaRPr lang="en-US" b="1" dirty="0"/>
        </a:p>
      </dgm:t>
    </dgm:pt>
    <dgm:pt modelId="{4D2B36D0-D84F-2041-87D8-E411F6387494}" type="parTrans" cxnId="{C4056FF4-2130-AF4F-B338-42323711D94A}">
      <dgm:prSet/>
      <dgm:spPr/>
      <dgm:t>
        <a:bodyPr/>
        <a:lstStyle/>
        <a:p>
          <a:endParaRPr lang="en-US"/>
        </a:p>
      </dgm:t>
    </dgm:pt>
    <dgm:pt modelId="{950E544A-6629-564D-B94B-952495238FA1}" type="sibTrans" cxnId="{C4056FF4-2130-AF4F-B338-42323711D94A}">
      <dgm:prSet/>
      <dgm:spPr/>
      <dgm:t>
        <a:bodyPr/>
        <a:lstStyle/>
        <a:p>
          <a:endParaRPr lang="en-US"/>
        </a:p>
      </dgm:t>
    </dgm:pt>
    <dgm:pt modelId="{072EB4C1-ABEF-484E-ABE2-D064F3140319}">
      <dgm:prSet/>
      <dgm:spPr/>
      <dgm:t>
        <a:bodyPr/>
        <a:lstStyle/>
        <a:p>
          <a:r>
            <a:rPr lang="en-US" b="1"/>
            <a:t>Organizacional</a:t>
          </a:r>
          <a:endParaRPr lang="en-US" b="1" dirty="0"/>
        </a:p>
      </dgm:t>
    </dgm:pt>
    <dgm:pt modelId="{E442DE40-655A-1842-94B4-A3C6F37C886B}" type="parTrans" cxnId="{93CB4CC8-65D7-3542-B8D0-32DC56C2FE55}">
      <dgm:prSet/>
      <dgm:spPr/>
      <dgm:t>
        <a:bodyPr/>
        <a:lstStyle/>
        <a:p>
          <a:endParaRPr lang="en-US"/>
        </a:p>
      </dgm:t>
    </dgm:pt>
    <dgm:pt modelId="{8A0ECEB7-2979-734D-9A2E-70068CE2E739}" type="sibTrans" cxnId="{93CB4CC8-65D7-3542-B8D0-32DC56C2FE55}">
      <dgm:prSet/>
      <dgm:spPr/>
      <dgm:t>
        <a:bodyPr/>
        <a:lstStyle/>
        <a:p>
          <a:endParaRPr lang="en-US"/>
        </a:p>
      </dgm:t>
    </dgm:pt>
    <dgm:pt modelId="{BA03D49F-CC5B-9E4B-9049-3D2A4F177EDC}" type="pres">
      <dgm:prSet presAssocID="{70EDDD1E-D17F-9843-94C6-261F51583C1E}" presName="compositeShape" presStyleCnt="0">
        <dgm:presLayoutVars>
          <dgm:chMax val="7"/>
          <dgm:dir/>
          <dgm:resizeHandles val="exact"/>
        </dgm:presLayoutVars>
      </dgm:prSet>
      <dgm:spPr/>
    </dgm:pt>
    <dgm:pt modelId="{91172AC5-0FF8-774E-83B1-0FFA0A23D472}" type="pres">
      <dgm:prSet presAssocID="{5134C8D3-9148-D244-A4ED-60F3CB51CDC6}" presName="circ1" presStyleLbl="vennNode1" presStyleIdx="0" presStyleCnt="3"/>
      <dgm:spPr/>
    </dgm:pt>
    <dgm:pt modelId="{776E9590-AB05-8E40-B8F1-1A132926A660}" type="pres">
      <dgm:prSet presAssocID="{5134C8D3-9148-D244-A4ED-60F3CB51CDC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A83D0F4-6D40-0644-BD43-2E3B73394F9F}" type="pres">
      <dgm:prSet presAssocID="{516DC8A3-1AE7-914E-92A2-7BDDEEA32405}" presName="circ2" presStyleLbl="vennNode1" presStyleIdx="1" presStyleCnt="3" custLinFactNeighborX="-4999" custLinFactNeighborY="-18803"/>
      <dgm:spPr/>
    </dgm:pt>
    <dgm:pt modelId="{0505E8E3-4F00-4F48-B0EA-C734AFE08581}" type="pres">
      <dgm:prSet presAssocID="{516DC8A3-1AE7-914E-92A2-7BDDEEA3240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EBC03E-1D69-AD4D-A8C4-54D7F2648303}" type="pres">
      <dgm:prSet presAssocID="{072EB4C1-ABEF-484E-ABE2-D064F3140319}" presName="circ3" presStyleLbl="vennNode1" presStyleIdx="2" presStyleCnt="3" custLinFactNeighborX="4084" custLinFactNeighborY="-3556"/>
      <dgm:spPr/>
    </dgm:pt>
    <dgm:pt modelId="{B9A50164-A96E-1242-8A93-220357013BF6}" type="pres">
      <dgm:prSet presAssocID="{072EB4C1-ABEF-484E-ABE2-D064F31403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07CA41F-5A32-7B45-B0C6-7B7FDC7DC09A}" type="presOf" srcId="{5134C8D3-9148-D244-A4ED-60F3CB51CDC6}" destId="{776E9590-AB05-8E40-B8F1-1A132926A660}" srcOrd="1" destOrd="0" presId="urn:microsoft.com/office/officeart/2005/8/layout/venn1"/>
    <dgm:cxn modelId="{6371FB2A-BA4C-A34F-88F7-FB8059850C3E}" type="presOf" srcId="{072EB4C1-ABEF-484E-ABE2-D064F3140319}" destId="{B9A50164-A96E-1242-8A93-220357013BF6}" srcOrd="1" destOrd="0" presId="urn:microsoft.com/office/officeart/2005/8/layout/venn1"/>
    <dgm:cxn modelId="{A2DAAF33-0161-474C-BF4E-751DCD52E0F4}" type="presOf" srcId="{70EDDD1E-D17F-9843-94C6-261F51583C1E}" destId="{BA03D49F-CC5B-9E4B-9049-3D2A4F177EDC}" srcOrd="0" destOrd="0" presId="urn:microsoft.com/office/officeart/2005/8/layout/venn1"/>
    <dgm:cxn modelId="{5D11A173-2AC4-8447-BEB2-FF8C8CC1208B}" type="presOf" srcId="{5134C8D3-9148-D244-A4ED-60F3CB51CDC6}" destId="{91172AC5-0FF8-774E-83B1-0FFA0A23D472}" srcOrd="0" destOrd="0" presId="urn:microsoft.com/office/officeart/2005/8/layout/venn1"/>
    <dgm:cxn modelId="{3D6E66B9-5845-E641-BA9F-AE802306BBFB}" type="presOf" srcId="{516DC8A3-1AE7-914E-92A2-7BDDEEA32405}" destId="{0505E8E3-4F00-4F48-B0EA-C734AFE08581}" srcOrd="1" destOrd="0" presId="urn:microsoft.com/office/officeart/2005/8/layout/venn1"/>
    <dgm:cxn modelId="{93CB4CC8-65D7-3542-B8D0-32DC56C2FE55}" srcId="{70EDDD1E-D17F-9843-94C6-261F51583C1E}" destId="{072EB4C1-ABEF-484E-ABE2-D064F3140319}" srcOrd="2" destOrd="0" parTransId="{E442DE40-655A-1842-94B4-A3C6F37C886B}" sibTransId="{8A0ECEB7-2979-734D-9A2E-70068CE2E739}"/>
    <dgm:cxn modelId="{546F80C8-D97D-C147-A655-D90BECB7B210}" type="presOf" srcId="{516DC8A3-1AE7-914E-92A2-7BDDEEA32405}" destId="{7A83D0F4-6D40-0644-BD43-2E3B73394F9F}" srcOrd="0" destOrd="0" presId="urn:microsoft.com/office/officeart/2005/8/layout/venn1"/>
    <dgm:cxn modelId="{9D27A6C9-813D-7F48-BF37-A06947CAE4A5}" type="presOf" srcId="{072EB4C1-ABEF-484E-ABE2-D064F3140319}" destId="{59EBC03E-1D69-AD4D-A8C4-54D7F2648303}" srcOrd="0" destOrd="0" presId="urn:microsoft.com/office/officeart/2005/8/layout/venn1"/>
    <dgm:cxn modelId="{62DE5AF2-2A30-A245-8032-621868B26DEE}" srcId="{70EDDD1E-D17F-9843-94C6-261F51583C1E}" destId="{5134C8D3-9148-D244-A4ED-60F3CB51CDC6}" srcOrd="0" destOrd="0" parTransId="{E0F69407-21AF-A542-96DB-5D6F0F3F371F}" sibTransId="{000D7508-AC58-4445-8852-78540CAAC071}"/>
    <dgm:cxn modelId="{C4056FF4-2130-AF4F-B338-42323711D94A}" srcId="{70EDDD1E-D17F-9843-94C6-261F51583C1E}" destId="{516DC8A3-1AE7-914E-92A2-7BDDEEA32405}" srcOrd="1" destOrd="0" parTransId="{4D2B36D0-D84F-2041-87D8-E411F6387494}" sibTransId="{950E544A-6629-564D-B94B-952495238FA1}"/>
    <dgm:cxn modelId="{64804989-CB61-234F-8AAD-58733851B573}" type="presParOf" srcId="{BA03D49F-CC5B-9E4B-9049-3D2A4F177EDC}" destId="{91172AC5-0FF8-774E-83B1-0FFA0A23D472}" srcOrd="0" destOrd="0" presId="urn:microsoft.com/office/officeart/2005/8/layout/venn1"/>
    <dgm:cxn modelId="{671F0CA5-DA7D-6C41-8A1E-D55350BDB768}" type="presParOf" srcId="{BA03D49F-CC5B-9E4B-9049-3D2A4F177EDC}" destId="{776E9590-AB05-8E40-B8F1-1A132926A660}" srcOrd="1" destOrd="0" presId="urn:microsoft.com/office/officeart/2005/8/layout/venn1"/>
    <dgm:cxn modelId="{DBC49109-8FCE-A340-82C9-82278F5B79C4}" type="presParOf" srcId="{BA03D49F-CC5B-9E4B-9049-3D2A4F177EDC}" destId="{7A83D0F4-6D40-0644-BD43-2E3B73394F9F}" srcOrd="2" destOrd="0" presId="urn:microsoft.com/office/officeart/2005/8/layout/venn1"/>
    <dgm:cxn modelId="{C4F9E9F6-3A59-F143-A3F1-5C56B13C0FEA}" type="presParOf" srcId="{BA03D49F-CC5B-9E4B-9049-3D2A4F177EDC}" destId="{0505E8E3-4F00-4F48-B0EA-C734AFE08581}" srcOrd="3" destOrd="0" presId="urn:microsoft.com/office/officeart/2005/8/layout/venn1"/>
    <dgm:cxn modelId="{6F45DE28-D11B-1F41-812D-24EF2A11D1D1}" type="presParOf" srcId="{BA03D49F-CC5B-9E4B-9049-3D2A4F177EDC}" destId="{59EBC03E-1D69-AD4D-A8C4-54D7F2648303}" srcOrd="4" destOrd="0" presId="urn:microsoft.com/office/officeart/2005/8/layout/venn1"/>
    <dgm:cxn modelId="{7CC1596C-C7DE-B542-985E-CB1851D30631}" type="presParOf" srcId="{BA03D49F-CC5B-9E4B-9049-3D2A4F177EDC}" destId="{B9A50164-A96E-1242-8A93-220357013BF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72AC5-0FF8-774E-83B1-0FFA0A23D472}">
      <dsp:nvSpPr>
        <dsp:cNvPr id="0" name=""/>
        <dsp:cNvSpPr/>
      </dsp:nvSpPr>
      <dsp:spPr>
        <a:xfrm>
          <a:off x="2016125" y="56003"/>
          <a:ext cx="2688166" cy="26881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Proceso</a:t>
          </a:r>
          <a:endParaRPr lang="en-US" sz="2000" b="1" kern="1200" dirty="0"/>
        </a:p>
      </dsp:txBody>
      <dsp:txXfrm>
        <a:off x="2374547" y="526432"/>
        <a:ext cx="1971322" cy="1209675"/>
      </dsp:txXfrm>
    </dsp:sp>
    <dsp:sp modelId="{7A83D0F4-6D40-0644-BD43-2E3B73394F9F}">
      <dsp:nvSpPr>
        <dsp:cNvPr id="0" name=""/>
        <dsp:cNvSpPr/>
      </dsp:nvSpPr>
      <dsp:spPr>
        <a:xfrm>
          <a:off x="2851723" y="1230651"/>
          <a:ext cx="2688166" cy="2688166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Producto</a:t>
          </a:r>
          <a:endParaRPr lang="en-US" sz="2000" b="1" kern="1200" dirty="0"/>
        </a:p>
      </dsp:txBody>
      <dsp:txXfrm>
        <a:off x="3673854" y="1925094"/>
        <a:ext cx="1612900" cy="1478491"/>
      </dsp:txXfrm>
    </dsp:sp>
    <dsp:sp modelId="{59EBC03E-1D69-AD4D-A8C4-54D7F2648303}">
      <dsp:nvSpPr>
        <dsp:cNvPr id="0" name=""/>
        <dsp:cNvSpPr/>
      </dsp:nvSpPr>
      <dsp:spPr>
        <a:xfrm>
          <a:off x="1155929" y="1640516"/>
          <a:ext cx="2688166" cy="2688166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Organizacional</a:t>
          </a:r>
          <a:endParaRPr lang="en-US" sz="2000" b="1" kern="1200" dirty="0"/>
        </a:p>
      </dsp:txBody>
      <dsp:txXfrm>
        <a:off x="1409065" y="2334959"/>
        <a:ext cx="1612900" cy="1478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CA174-E8ED-6841-BB53-28CCB96040EB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D89AF2-7024-0F46-87A4-84FEBBB1F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74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309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55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764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66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3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NETWORKING. I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nnovación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para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valorización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del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patrimonio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histórico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cultural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el turismo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costero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marítimo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Aplicación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de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innovación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tecnologías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definición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de puntos de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interés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del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producto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servicio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turístico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’. 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‘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Buenas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prácticas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barreras a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innovación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Digitalización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implantación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de TICs.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Diversificación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Eficiencia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energética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Economía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circular.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Sostenibilidad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’.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239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38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8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2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48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02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693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D89AF2-7024-0F46-87A4-84FEBBB1F90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76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298BB-C630-79A7-C63A-CF8A504F7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861516-5AF6-5CC1-8C6C-68D7C21A9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A746D-D595-211D-B78C-B708D60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184E1-0FFF-149D-CF1A-E704AE44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4A2E15-6922-2553-91E4-93B951B9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68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1E5F1-F3F9-ABD2-48BB-B9D7EDD0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127DB2-D048-0D67-5AA2-E15482243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F3812C-F800-D74C-3971-B4A2001A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58D41-50DE-FCA3-4D6C-898586EC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60306D-CEE6-E6A9-6815-C927903A2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27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EDF0B3-0458-A470-DB8C-8C9FC45BE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2662C0-4CC0-24F0-2CAE-857EE7D45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60781B-985D-AE8D-D680-2006F46A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86339B-5E04-CCC6-36EB-974E7702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16BFEB-3796-51D0-45DF-380A463E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2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28F9B-7210-510D-38DA-E14DC338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51B324-D47D-8C0C-36D6-F5F77071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96DCB-5D9F-7594-7A15-D871DE97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0D8975-6259-C11F-46F9-2BE362635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E889B-B866-CB25-DBBC-44F929B7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96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E7C5BE-6BE9-8D5C-B68A-9B443AEC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EB885A-CA58-D359-FFB8-846FB4CFD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17D97A-2C12-E3A9-E56C-1335D800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7F3A3-E09A-9859-F730-413DB2B81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778F80-DDB9-3A81-6D04-87633222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903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A2D7F-5256-5727-0EA2-F3672ECC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A61100-EFD3-A683-AA2B-007AB5059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81B09E-1C7D-87B9-21FC-50A784821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AC38FE-618C-75E5-E1BD-08E88C21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D569A8-FFF8-8710-0C4D-4D1F8FC2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05FF7D-64FE-41A8-6B98-2D4AD66D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78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A2F5C-4E2A-A9C5-2D62-13D363AD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4682D-14CC-D368-4B56-1DE05BA95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AA4A3F-528F-003B-65F2-A8769609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415C2-A7A9-ABFB-08A6-32A66DF92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1F050C-A2F8-5EC1-8E2D-53DF72CDEB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81B7778-4585-9F57-1626-10A07D2C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A3446F-366A-2AB8-5CE1-4F1BFF323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8AA92F-722A-0BBA-F6AF-1AA3B587B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91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C23F1-F269-40E3-9F79-6884BCE4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BB18FE-340A-BCFE-AEB8-1BF6DA75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612FAD-70F6-01F0-8482-AF5F4B62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2943C3-B7D3-F239-6ECC-764BFC71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710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5C9C90-86BC-5AF7-EA0C-EC9F667A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C61CA6-46A5-CC87-CE65-E5ADAC945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349A3-0C9A-F231-6026-AB93CB2A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377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912CF-6EF7-6AEC-A1CD-7A89115B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5342EE-DF6D-89B2-BD3F-0A18832A4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6B10A8-2141-87BC-D729-AF3DC1524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953B43-2F34-BA35-64ED-8856BE40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36CC6A-C094-EA6D-4776-72847F51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EF440B-10CD-7E4B-CB8F-EC8977A3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49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DE771-342C-CE2E-68DE-0FF215BC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5B4B434-BAFC-BDF3-B7CD-F67075E4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2C1A54-391A-01D6-4F39-2F1C7AE02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3D49D-08FA-E5E4-0874-E1AB8661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77E074-C602-BCD8-0A23-E71627EC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F90D99-E375-14D2-70B5-20848873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87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194115-F580-9E23-3714-49C9EFF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2EC97E-1A95-21FF-7E01-C2C28C1B7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691AB4-1CCF-DA35-91EA-75547F937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C62CD-F3AA-4F2F-9C12-BAB95089EECD}" type="datetimeFigureOut">
              <a:rPr lang="es-ES" smtClean="0"/>
              <a:t>4/6/23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8A0A99-9D21-9FEF-1314-E86191592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88094-EAA8-DB53-365F-D661A27F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CAA96-99FA-40A5-8526-523AEC5366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970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2.png"/><Relationship Id="rId7" Type="http://schemas.openxmlformats.org/officeDocument/2006/relationships/image" Target="../media/image47.tiff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tiff"/><Relationship Id="rId4" Type="http://schemas.openxmlformats.org/officeDocument/2006/relationships/image" Target="../media/image44.gif"/><Relationship Id="rId9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tiff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1.tiff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7FCE1-5730-E713-FD02-EB781C112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7211" y="707648"/>
            <a:ext cx="5772729" cy="2436941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Helvetica" pitchFamily="2" charset="0"/>
                <a:cs typeface="Adobe Devanagari" panose="02040503050201020203" pitchFamily="18" charset="77"/>
              </a:rPr>
              <a:t>Acción 1.2. Innovación de procesos metabólicas y biotecnología en pesca y acuicultura y en turismo costero</a:t>
            </a:r>
            <a:endParaRPr lang="es-E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F8B7E-EB85-28F5-2880-D72D06B32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3713" y="3571205"/>
            <a:ext cx="5772729" cy="1137661"/>
          </a:xfrm>
        </p:spPr>
        <p:txBody>
          <a:bodyPr>
            <a:noAutofit/>
          </a:bodyPr>
          <a:lstStyle/>
          <a:p>
            <a:endParaRPr lang="es-ES" b="1" dirty="0">
              <a:solidFill>
                <a:schemeClr val="bg1"/>
              </a:solidFill>
              <a:latin typeface="Helvetica" pitchFamily="2" charset="0"/>
              <a:cs typeface="Adobe Devanagari" panose="02040503050201020203" pitchFamily="18" charset="77"/>
            </a:endParaRPr>
          </a:p>
          <a:p>
            <a:r>
              <a:rPr lang="en-US" b="1" dirty="0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Mesa 1. De la </a:t>
            </a:r>
            <a:r>
              <a:rPr lang="en-US" b="1" dirty="0" err="1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Actividad</a:t>
            </a:r>
            <a:r>
              <a:rPr lang="en-US" b="1" dirty="0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 a la </a:t>
            </a:r>
            <a:r>
              <a:rPr lang="en-US" b="1" dirty="0" err="1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Acción</a:t>
            </a:r>
            <a:r>
              <a:rPr lang="en-US" b="1" dirty="0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Resultados</a:t>
            </a:r>
            <a:r>
              <a:rPr lang="en-US" b="1" dirty="0">
                <a:solidFill>
                  <a:schemeClr val="bg1"/>
                </a:solidFill>
                <a:effectLst/>
                <a:latin typeface="SourceSansPro" panose="020B0503030403020204" pitchFamily="34" charset="0"/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66CF1080-7274-4024-CA82-A2E9B2CA6773}"/>
              </a:ext>
            </a:extLst>
          </p:cNvPr>
          <p:cNvSpPr txBox="1">
            <a:spLocks/>
          </p:cNvSpPr>
          <p:nvPr/>
        </p:nvSpPr>
        <p:spPr>
          <a:xfrm>
            <a:off x="4173912" y="5135482"/>
            <a:ext cx="4372495" cy="405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Sevilla, 7 de junio de 2023</a:t>
            </a:r>
          </a:p>
        </p:txBody>
      </p:sp>
    </p:spTree>
    <p:extLst>
      <p:ext uri="{BB962C8B-B14F-4D97-AF65-F5344CB8AC3E}">
        <p14:creationId xmlns:p14="http://schemas.microsoft.com/office/powerpoint/2010/main" val="2870408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circular</a:t>
            </a:r>
          </a:p>
          <a:p>
            <a:endPara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871AC-00B0-BA44-8116-F7783419E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3" y="2772019"/>
            <a:ext cx="4572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8F2FB-4273-8B4D-AD69-D5E2F0C56AD2}"/>
              </a:ext>
            </a:extLst>
          </p:cNvPr>
          <p:cNvSpPr txBox="1"/>
          <p:nvPr/>
        </p:nvSpPr>
        <p:spPr>
          <a:xfrm>
            <a:off x="710843" y="2323485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A2FFFB"/>
                </a:solidFill>
              </a:rPr>
              <a:t>Gracilaria</a:t>
            </a:r>
            <a:endParaRPr lang="en-GB" b="1" dirty="0">
              <a:solidFill>
                <a:srgbClr val="A2FFF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DE98A-7D8C-854D-A6DD-2F98F3AEA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8771" y="3139339"/>
            <a:ext cx="3572175" cy="26791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5388BE-EE78-4142-80D4-34A79343E2C7}"/>
              </a:ext>
            </a:extLst>
          </p:cNvPr>
          <p:cNvSpPr txBox="1"/>
          <p:nvPr/>
        </p:nvSpPr>
        <p:spPr>
          <a:xfrm>
            <a:off x="725143" y="1576876"/>
            <a:ext cx="808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Tecnología de cultivo y características de halófitas, macroalgas y fanerógamas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0F3E30-653A-854C-B3A5-7AF081DFD907}"/>
              </a:ext>
            </a:extLst>
          </p:cNvPr>
          <p:cNvSpPr/>
          <p:nvPr/>
        </p:nvSpPr>
        <p:spPr>
          <a:xfrm>
            <a:off x="725143" y="1207544"/>
            <a:ext cx="57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Circularidad y producción de nuevas especies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1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circular</a:t>
            </a:r>
          </a:p>
          <a:p>
            <a:endPara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55DF4-1A97-2E49-9CDE-CB035A030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4" y="3113462"/>
            <a:ext cx="3799738" cy="2849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E0EE1-AC33-A747-9EDC-B8C544CB5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1" y="3113462"/>
            <a:ext cx="3799738" cy="2849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C385E2-40A2-C846-9555-DE3762945F47}"/>
              </a:ext>
            </a:extLst>
          </p:cNvPr>
          <p:cNvSpPr txBox="1"/>
          <p:nvPr/>
        </p:nvSpPr>
        <p:spPr>
          <a:xfrm>
            <a:off x="464023" y="2698023"/>
            <a:ext cx="145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Fanerógamas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E69A11-7675-D040-8D87-A8BAE32FF32A}"/>
              </a:ext>
            </a:extLst>
          </p:cNvPr>
          <p:cNvSpPr txBox="1"/>
          <p:nvPr/>
        </p:nvSpPr>
        <p:spPr>
          <a:xfrm>
            <a:off x="725143" y="1576876"/>
            <a:ext cx="808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Tecnología de cultivo y características de halófitas, macroalgas y fanerógamas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C45093-DE30-BE4A-BECB-57D1785E1CAD}"/>
              </a:ext>
            </a:extLst>
          </p:cNvPr>
          <p:cNvSpPr/>
          <p:nvPr/>
        </p:nvSpPr>
        <p:spPr>
          <a:xfrm>
            <a:off x="725143" y="1207544"/>
            <a:ext cx="57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Circularidad y producción de nuevas especies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4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circular</a:t>
            </a:r>
          </a:p>
          <a:p>
            <a:endPara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385E2-40A2-C846-9555-DE3762945F47}"/>
              </a:ext>
            </a:extLst>
          </p:cNvPr>
          <p:cNvSpPr txBox="1"/>
          <p:nvPr/>
        </p:nvSpPr>
        <p:spPr>
          <a:xfrm>
            <a:off x="711509" y="298392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Exóticas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331A1-B3C3-D042-AA96-A7E309A344EB}"/>
              </a:ext>
            </a:extLst>
          </p:cNvPr>
          <p:cNvSpPr txBox="1"/>
          <p:nvPr/>
        </p:nvSpPr>
        <p:spPr>
          <a:xfrm>
            <a:off x="711509" y="2206135"/>
            <a:ext cx="858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3. </a:t>
            </a:r>
            <a:r>
              <a:rPr lang="es-ES" dirty="0" err="1"/>
              <a:t>Innovació</a:t>
            </a:r>
            <a:r>
              <a:rPr lang="es-ES" dirty="0"/>
              <a:t> n para potencial aplicación de nuevas especies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02E4A0-7C30-F24F-A695-CB98B73EBE4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" b="1"/>
          <a:stretch/>
        </p:blipFill>
        <p:spPr bwMode="auto">
          <a:xfrm>
            <a:off x="615975" y="3371954"/>
            <a:ext cx="3303300" cy="3040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410" name="Picture 2" descr="Universidade de Évora / Media / News">
            <a:extLst>
              <a:ext uri="{FF2B5EF4-FFF2-40B4-BE49-F238E27FC236}">
                <a16:creationId xmlns:a16="http://schemas.microsoft.com/office/drawing/2014/main" id="{0713E011-925C-AC40-87E2-C9CC1ECA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35" y="3429000"/>
            <a:ext cx="4707893" cy="28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4BFB70-843B-8041-8F42-AA7D6DAD2C8D}"/>
              </a:ext>
            </a:extLst>
          </p:cNvPr>
          <p:cNvSpPr txBox="1"/>
          <p:nvPr/>
        </p:nvSpPr>
        <p:spPr>
          <a:xfrm>
            <a:off x="4300871" y="2983924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Invertebrados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403FCD-C588-3841-B641-41D2A3E1C36E}"/>
              </a:ext>
            </a:extLst>
          </p:cNvPr>
          <p:cNvSpPr txBox="1"/>
          <p:nvPr/>
        </p:nvSpPr>
        <p:spPr>
          <a:xfrm>
            <a:off x="725143" y="1576876"/>
            <a:ext cx="808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Tecnología de cultivo y características de halófitas, macroalgas y fanerógamas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6EAB2F-A41B-234F-8872-E2502FEE8B9F}"/>
              </a:ext>
            </a:extLst>
          </p:cNvPr>
          <p:cNvSpPr/>
          <p:nvPr/>
        </p:nvSpPr>
        <p:spPr>
          <a:xfrm>
            <a:off x="725143" y="1207544"/>
            <a:ext cx="57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Circularidad y producción de nuevas especies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8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mar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sector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gastronómico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568E1D-B14F-774D-AC2E-4ABCA26A1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08" y="607365"/>
            <a:ext cx="5531143" cy="46627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527A30-EA49-EA4B-B118-3B8CBDF3C5FC}"/>
              </a:ext>
            </a:extLst>
          </p:cNvPr>
          <p:cNvSpPr txBox="1"/>
          <p:nvPr/>
        </p:nvSpPr>
        <p:spPr>
          <a:xfrm>
            <a:off x="280572" y="1450258"/>
            <a:ext cx="587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1. Innovar mediante el aprovechamiento de subproductos procedentes de la industria pesquera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9265F5-1275-3049-B0D4-451A2B4AA9D3}"/>
              </a:ext>
            </a:extLst>
          </p:cNvPr>
          <p:cNvSpPr txBox="1"/>
          <p:nvPr/>
        </p:nvSpPr>
        <p:spPr>
          <a:xfrm>
            <a:off x="212036" y="4953852"/>
            <a:ext cx="553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3. Innovar mediante el maridaje gastronómico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AFE4F-1F8D-CF43-8CFC-017539A0A580}"/>
              </a:ext>
            </a:extLst>
          </p:cNvPr>
          <p:cNvSpPr txBox="1"/>
          <p:nvPr/>
        </p:nvSpPr>
        <p:spPr>
          <a:xfrm>
            <a:off x="212036" y="3674129"/>
            <a:ext cx="578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Identificar el potencial de las algas en la gastronomía y vigilancia tecnológica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ABAD1-C5D6-2141-80ED-2E18FD53FED3}"/>
              </a:ext>
            </a:extLst>
          </p:cNvPr>
          <p:cNvSpPr txBox="1"/>
          <p:nvPr/>
        </p:nvSpPr>
        <p:spPr>
          <a:xfrm>
            <a:off x="1142357" y="2375965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Gyozas de corvina americana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0D91F-93DE-C34E-BB69-A691CDBDFEFA}"/>
              </a:ext>
            </a:extLst>
          </p:cNvPr>
          <p:cNvSpPr txBox="1"/>
          <p:nvPr/>
        </p:nvSpPr>
        <p:spPr>
          <a:xfrm>
            <a:off x="1142357" y="2691723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rgbClr val="A2FFF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Paté de atún ahumado</a:t>
            </a:r>
            <a:r>
              <a:rPr lang="en-US" sz="1600" dirty="0">
                <a:solidFill>
                  <a:srgbClr val="A2FFF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rgbClr val="A2FF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38">
            <a:extLst>
              <a:ext uri="{FF2B5EF4-FFF2-40B4-BE49-F238E27FC236}">
                <a16:creationId xmlns:a16="http://schemas.microsoft.com/office/drawing/2014/main" id="{57512107-4CBC-CD4A-9CE7-2BD8F630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166" y="5452745"/>
            <a:ext cx="2851785" cy="1405255"/>
          </a:xfrm>
          <a:prstGeom prst="rect">
            <a:avLst/>
          </a:prstGeom>
        </p:spPr>
      </p:pic>
      <p:pic>
        <p:nvPicPr>
          <p:cNvPr id="23" name="Imagen 11">
            <a:extLst>
              <a:ext uri="{FF2B5EF4-FFF2-40B4-BE49-F238E27FC236}">
                <a16:creationId xmlns:a16="http://schemas.microsoft.com/office/drawing/2014/main" id="{24227611-1AA8-8743-8BA1-85F17890A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40" y="5452745"/>
            <a:ext cx="2432895" cy="1405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F6BF8-31BC-DD47-8702-E75099064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4" y="1272413"/>
            <a:ext cx="3631096" cy="2723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6D219-0F99-854F-B17D-4B5FAB160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22" y="1272413"/>
            <a:ext cx="3631097" cy="2723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23885-87AD-814C-8F56-1EC2DC7BE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4" y="3995735"/>
            <a:ext cx="3631095" cy="2723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B63A1-C596-D243-8E3A-8D7DD9337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28" y="4134676"/>
            <a:ext cx="3631098" cy="2723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584DB-057B-0B47-8695-F51580237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15" y="1272413"/>
            <a:ext cx="4123085" cy="5497447"/>
          </a:xfrm>
          <a:prstGeom prst="rect">
            <a:avLst/>
          </a:prstGeom>
        </p:spPr>
      </p:pic>
      <p:sp>
        <p:nvSpPr>
          <p:cNvPr id="24" name="Título 3">
            <a:extLst>
              <a:ext uri="{FF2B5EF4-FFF2-40B4-BE49-F238E27FC236}">
                <a16:creationId xmlns:a16="http://schemas.microsoft.com/office/drawing/2014/main" id="{4C8225C1-B717-724A-868D-C9885AA2770E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1.2.4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mar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sector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gastronómico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22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2" y="0"/>
            <a:ext cx="7400636" cy="1325563"/>
          </a:xfrm>
        </p:spPr>
        <p:txBody>
          <a:bodyPr/>
          <a:lstStyle/>
          <a:p>
            <a:r>
              <a:rPr lang="es-ES" b="1" dirty="0">
                <a:solidFill>
                  <a:srgbClr val="005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8865704" cy="5585791"/>
          </a:xfrm>
        </p:spPr>
        <p:txBody>
          <a:bodyPr>
            <a:noAutofit/>
          </a:bodyPr>
          <a:lstStyle/>
          <a:p>
            <a:pPr algn="just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ha cooperado para identificar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barreras, retos y oportunidad para la innovación organizacional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proporcionando indicadores y ejemplos en la toma de decisiones</a:t>
            </a:r>
            <a:endParaRPr lang="es-ES" sz="2400" i="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ha cooperado para el 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modelos </a:t>
            </a:r>
            <a:r>
              <a:rPr lang="es-E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ecosostenibles</a:t>
            </a:r>
            <a:r>
              <a:rPr lang="es-E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IMRAS basados en innovación de proceso 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gestión de recursos vivos, alimentación sostenible y sustancias bioactivas</a:t>
            </a:r>
          </a:p>
          <a:p>
            <a:pPr algn="just"/>
            <a:r>
              <a:rPr lang="es-E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ha cooperado para la </a:t>
            </a:r>
            <a:r>
              <a:rPr lang="es-E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identificación de nuevos productos </a:t>
            </a:r>
            <a:r>
              <a:rPr lang="es-E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el impulso de la economía azul procedente de la acuicultura y la pesca.</a:t>
            </a:r>
          </a:p>
          <a:p>
            <a:pPr algn="just"/>
            <a:r>
              <a:rPr lang="es-E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ha trabajado en la </a:t>
            </a:r>
            <a:r>
              <a:rPr lang="es-E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innovación gastronómica </a:t>
            </a:r>
            <a:r>
              <a:rPr lang="es-ES" sz="240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el desarrollo de unos productos de los descartes y subproductos pesqueros, de la acuicultura y de las algas</a:t>
            </a:r>
          </a:p>
        </p:txBody>
      </p:sp>
    </p:spTree>
    <p:extLst>
      <p:ext uri="{BB962C8B-B14F-4D97-AF65-F5344CB8AC3E}">
        <p14:creationId xmlns:p14="http://schemas.microsoft.com/office/powerpoint/2010/main" val="124173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0" y="-9939"/>
            <a:ext cx="8762297" cy="3212962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QUEREMOS CONSTRUIR UN FUTURO AZUL, SÓLO LO PODREMOS HACER DE LA MANO DE LA INNOVACIÓN</a:t>
            </a:r>
          </a:p>
        </p:txBody>
      </p:sp>
      <p:pic>
        <p:nvPicPr>
          <p:cNvPr id="16386" name="Picture 2" descr="Jornadas sobre innovación en la cooperación internacional al desarrollo |  La Casa Encendida">
            <a:extLst>
              <a:ext uri="{FF2B5EF4-FFF2-40B4-BE49-F238E27FC236}">
                <a16:creationId xmlns:a16="http://schemas.microsoft.com/office/drawing/2014/main" id="{DCF384A4-C4F4-234D-9078-505A75C6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00" y="138110"/>
            <a:ext cx="3071799" cy="173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0D2F3-4229-A245-BFF4-C6636B048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012" y="4079853"/>
            <a:ext cx="3517520" cy="2336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2DA29C-2F55-E846-BC34-052725941578}"/>
              </a:ext>
            </a:extLst>
          </p:cNvPr>
          <p:cNvSpPr txBox="1"/>
          <p:nvPr/>
        </p:nvSpPr>
        <p:spPr>
          <a:xfrm>
            <a:off x="276389" y="3992304"/>
            <a:ext cx="4428836" cy="2424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53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600" dirty="0">
                <a:solidFill>
                  <a:srgbClr val="002060"/>
                </a:solidFill>
              </a:rPr>
              <a:t>SÓLO DESDE LA COOPERACIÓN PODREMOS CONSEGUIRLO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F90E8-F908-3743-8B57-2C998A58B290}"/>
              </a:ext>
            </a:extLst>
          </p:cNvPr>
          <p:cNvSpPr txBox="1"/>
          <p:nvPr/>
        </p:nvSpPr>
        <p:spPr>
          <a:xfrm>
            <a:off x="276389" y="2928141"/>
            <a:ext cx="7138202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538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>
                <a:solidFill>
                  <a:srgbClr val="0070C0"/>
                </a:solidFill>
              </a:rPr>
              <a:t>MUCHAS RETOS AÚN QUE SUPERAR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70D33-BB6D-F648-AD23-F2A5C3941044}"/>
              </a:ext>
            </a:extLst>
          </p:cNvPr>
          <p:cNvSpPr/>
          <p:nvPr/>
        </p:nvSpPr>
        <p:spPr>
          <a:xfrm>
            <a:off x="202800" y="3779866"/>
            <a:ext cx="8563513" cy="287935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9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>
            <a:extLst>
              <a:ext uri="{FF2B5EF4-FFF2-40B4-BE49-F238E27FC236}">
                <a16:creationId xmlns:a16="http://schemas.microsoft.com/office/drawing/2014/main" id="{74D2D62A-6657-6447-A3F7-A41DE50B6F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7" y="1776546"/>
            <a:ext cx="2930389" cy="1385882"/>
          </a:xfrm>
          <a:prstGeom prst="rect">
            <a:avLst/>
          </a:prstGeom>
        </p:spPr>
      </p:pic>
      <p:pic>
        <p:nvPicPr>
          <p:cNvPr id="18" name="Imagen 1472776049">
            <a:extLst>
              <a:ext uri="{FF2B5EF4-FFF2-40B4-BE49-F238E27FC236}">
                <a16:creationId xmlns:a16="http://schemas.microsoft.com/office/drawing/2014/main" id="{194CA810-90A5-F742-8594-3F837EC8FC6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79" y="3443546"/>
            <a:ext cx="3946441" cy="125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97C9CC-8A88-4742-B576-FE39867E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869" y="1776546"/>
            <a:ext cx="1303351" cy="1326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DD5A13-6EEA-2D43-BB86-F001BE55DE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019" b="17136"/>
          <a:stretch/>
        </p:blipFill>
        <p:spPr>
          <a:xfrm>
            <a:off x="673667" y="3443546"/>
            <a:ext cx="1908087" cy="1256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F066F0-44FE-C64D-ACF3-3346721385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868" y="330979"/>
            <a:ext cx="1303352" cy="130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643083-B7F9-E84E-B7D3-20A20CA75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41" y="5099150"/>
            <a:ext cx="3384645" cy="13236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77ACC3-920E-B14B-9891-1EA715E6F6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576" b="12604"/>
          <a:stretch/>
        </p:blipFill>
        <p:spPr>
          <a:xfrm>
            <a:off x="4365758" y="5107881"/>
            <a:ext cx="3776357" cy="13236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10" descr="IPMA - LifeTEC">
            <a:extLst>
              <a:ext uri="{FF2B5EF4-FFF2-40B4-BE49-F238E27FC236}">
                <a16:creationId xmlns:a16="http://schemas.microsoft.com/office/drawing/2014/main" id="{7C574547-794E-5B48-AB87-AA4CB8B3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54" y="1795640"/>
            <a:ext cx="2050182" cy="13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9C0450-F3BF-9347-8B18-718B71AC2F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3" y="330979"/>
            <a:ext cx="4737100" cy="1206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511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400636" cy="872004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D1F5340-87B5-354B-8F7F-57406A808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475670"/>
            <a:ext cx="8067260" cy="3881522"/>
          </a:xfrm>
        </p:spPr>
        <p:txBody>
          <a:bodyPr>
            <a:normAutofit fontScale="70000" lnSpcReduction="20000"/>
          </a:bodyPr>
          <a:lstStyle/>
          <a:p>
            <a:r>
              <a:rPr lang="es-E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organizacional</a:t>
            </a:r>
            <a:endParaRPr lang="es-ES" sz="3200" b="1" i="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proceso</a:t>
            </a: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de producto</a:t>
            </a:r>
          </a:p>
          <a:p>
            <a:pPr lvl="1"/>
            <a:endParaRPr lang="es-E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151CD-0EAB-9649-B22A-C607C04C47CF}"/>
              </a:ext>
            </a:extLst>
          </p:cNvPr>
          <p:cNvSpPr txBox="1"/>
          <p:nvPr/>
        </p:nvSpPr>
        <p:spPr>
          <a:xfrm>
            <a:off x="400879" y="1803234"/>
            <a:ext cx="80672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necesarias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que una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capaz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innovaciones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basado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algn="just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Interaccionar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las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barreras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turismo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algn="just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Mapeo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actores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ámbito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empresarial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8D26A-D0DC-C340-937A-F69C175E2B16}"/>
              </a:ext>
            </a:extLst>
          </p:cNvPr>
          <p:cNvSpPr txBox="1"/>
          <p:nvPr/>
        </p:nvSpPr>
        <p:spPr>
          <a:xfrm>
            <a:off x="400879" y="3667539"/>
            <a:ext cx="806726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>
                <a:solidFill>
                  <a:schemeClr val="bg1"/>
                </a:solidFill>
                <a:effectLst/>
                <a:latin typeface="ArialMT"/>
              </a:rPr>
              <a:t>-I+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acuícola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ecointensificación</a:t>
            </a:r>
            <a:r>
              <a:rPr lang="en-US" sz="1400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IMRAS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biotecnología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forma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transnacional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1400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nutricionales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 el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sustancias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bioactivas y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tecnológicos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IMRAS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24ACE-DB87-1041-A67B-9E97C72FF5A4}"/>
              </a:ext>
            </a:extLst>
          </p:cNvPr>
          <p:cNvSpPr txBox="1"/>
          <p:nvPr/>
        </p:nvSpPr>
        <p:spPr>
          <a:xfrm>
            <a:off x="400879" y="5337312"/>
            <a:ext cx="8067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ArialMT"/>
              </a:rPr>
              <a:t>-</a:t>
            </a:r>
            <a:r>
              <a:rPr lang="en-US" sz="1400" b="1" dirty="0" err="1">
                <a:solidFill>
                  <a:srgbClr val="A2FFF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US" sz="1400" b="1" dirty="0">
                <a:solidFill>
                  <a:srgbClr val="A2FFF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producidos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IMRAS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Valorización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  <a:r>
              <a:rPr lang="en-US" sz="14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subproductos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exóticas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descartes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pesca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acuicultura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400" b="1" dirty="0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err="1">
                <a:solidFill>
                  <a:srgbClr val="A2FF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gastronomía</a:t>
            </a:r>
            <a:endParaRPr lang="en-US" sz="1400" b="1" dirty="0">
              <a:solidFill>
                <a:srgbClr val="A2FF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95F90E0-8651-BAF5-D32D-75284430D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648"/>
            <a:ext cx="7400636" cy="872004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Cooperación para la innovación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E85254-A56E-4246-A67F-6B7CB1C0E785}"/>
              </a:ext>
            </a:extLst>
          </p:cNvPr>
          <p:cNvGrpSpPr/>
          <p:nvPr/>
        </p:nvGrpSpPr>
        <p:grpSpPr>
          <a:xfrm>
            <a:off x="995185" y="1568537"/>
            <a:ext cx="6720417" cy="4480278"/>
            <a:chOff x="743286" y="1350336"/>
            <a:chExt cx="6720417" cy="4480278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AE1468F2-90B6-2841-AF7A-CD866C4ACE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65160670"/>
                </p:ext>
              </p:extLst>
            </p:nvPr>
          </p:nvGraphicFramePr>
          <p:xfrm>
            <a:off x="743286" y="1350336"/>
            <a:ext cx="6720417" cy="44802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54056A-AB87-924C-8396-B784CCF6DB7A}"/>
                </a:ext>
              </a:extLst>
            </p:cNvPr>
            <p:cNvSpPr txBox="1"/>
            <p:nvPr/>
          </p:nvSpPr>
          <p:spPr>
            <a:xfrm>
              <a:off x="3595011" y="3590475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IFAPA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2AEFD7-4480-BE4C-B0F2-2730C021B63A}"/>
                </a:ext>
              </a:extLst>
            </p:cNvPr>
            <p:cNvSpPr txBox="1"/>
            <p:nvPr/>
          </p:nvSpPr>
          <p:spPr>
            <a:xfrm>
              <a:off x="4343551" y="2759477"/>
              <a:ext cx="101086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</a:rPr>
                <a:t>CEiMAR</a:t>
              </a:r>
              <a:endParaRPr lang="en-GB" sz="1600" b="1" dirty="0">
                <a:solidFill>
                  <a:schemeClr val="bg1"/>
                </a:solidFill>
              </a:endParaRPr>
            </a:p>
            <a:p>
              <a:r>
                <a:rPr lang="en-GB" sz="1600" b="1" dirty="0">
                  <a:solidFill>
                    <a:schemeClr val="bg1"/>
                  </a:solidFill>
                </a:rPr>
                <a:t>IPMA</a:t>
              </a:r>
            </a:p>
            <a:p>
              <a:r>
                <a:rPr lang="en-GB" sz="1600" b="1" dirty="0">
                  <a:solidFill>
                    <a:schemeClr val="bg1"/>
                  </a:solidFill>
                </a:rPr>
                <a:t>U. Evora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01E50D-5A9C-EC49-9713-06291A4A0683}"/>
                </a:ext>
              </a:extLst>
            </p:cNvPr>
            <p:cNvSpPr txBox="1"/>
            <p:nvPr/>
          </p:nvSpPr>
          <p:spPr>
            <a:xfrm>
              <a:off x="4681402" y="4258357"/>
              <a:ext cx="11574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U. Algarve</a:t>
              </a:r>
            </a:p>
            <a:p>
              <a:r>
                <a:rPr lang="en-GB" sz="1600" b="1" dirty="0">
                  <a:solidFill>
                    <a:schemeClr val="bg1"/>
                  </a:solidFill>
                </a:rPr>
                <a:t>CTAQUA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48B55C-5200-1E43-9CC6-3B2D11B9DB13}"/>
                </a:ext>
              </a:extLst>
            </p:cNvPr>
            <p:cNvSpPr txBox="1"/>
            <p:nvPr/>
          </p:nvSpPr>
          <p:spPr>
            <a:xfrm>
              <a:off x="2519270" y="4550744"/>
              <a:ext cx="124433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CMMA</a:t>
              </a:r>
            </a:p>
            <a:p>
              <a:r>
                <a:rPr lang="en-GB" sz="1600" b="1" dirty="0">
                  <a:solidFill>
                    <a:schemeClr val="bg1"/>
                  </a:solidFill>
                </a:rPr>
                <a:t>AGAPA</a:t>
              </a:r>
            </a:p>
            <a:p>
              <a:r>
                <a:rPr lang="en-GB" sz="1600" b="1" dirty="0">
                  <a:solidFill>
                    <a:schemeClr val="bg1"/>
                  </a:solidFill>
                </a:rPr>
                <a:t>EPGTD</a:t>
              </a:r>
            </a:p>
          </p:txBody>
        </p:sp>
      </p:grpSp>
      <p:pic>
        <p:nvPicPr>
          <p:cNvPr id="1028" name="Picture 4" descr="Bandera De Portugal Con La Bandera De España, 3d Fotos ...">
            <a:extLst>
              <a:ext uri="{FF2B5EF4-FFF2-40B4-BE49-F238E27FC236}">
                <a16:creationId xmlns:a16="http://schemas.microsoft.com/office/drawing/2014/main" id="{4C4CEA97-660D-FC4B-9031-22984EB0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541" y="-4974"/>
            <a:ext cx="3145936" cy="18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9E810-5F4F-E84D-8EE7-F114AFF0B122}"/>
              </a:ext>
            </a:extLst>
          </p:cNvPr>
          <p:cNvSpPr txBox="1"/>
          <p:nvPr/>
        </p:nvSpPr>
        <p:spPr>
          <a:xfrm>
            <a:off x="695022" y="871083"/>
            <a:ext cx="797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Innovación</a:t>
            </a:r>
            <a:r>
              <a:rPr lang="en-GB" dirty="0">
                <a:solidFill>
                  <a:schemeClr val="bg1"/>
                </a:solidFill>
              </a:rPr>
              <a:t> para el impulse de la </a:t>
            </a:r>
            <a:r>
              <a:rPr lang="en-GB" dirty="0" err="1">
                <a:solidFill>
                  <a:schemeClr val="bg1"/>
                </a:solidFill>
              </a:rPr>
              <a:t>economía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azul</a:t>
            </a:r>
            <a:r>
              <a:rPr lang="en-GB" dirty="0">
                <a:solidFill>
                  <a:schemeClr val="bg1"/>
                </a:solidFill>
              </a:rPr>
              <a:t>: </a:t>
            </a:r>
            <a:r>
              <a:rPr lang="en-GB" dirty="0" err="1">
                <a:solidFill>
                  <a:schemeClr val="bg1"/>
                </a:solidFill>
              </a:rPr>
              <a:t>Pesca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acuicultura</a:t>
            </a:r>
            <a:r>
              <a:rPr lang="en-GB" dirty="0">
                <a:solidFill>
                  <a:schemeClr val="bg1"/>
                </a:solidFill>
              </a:rPr>
              <a:t> y turismo </a:t>
            </a:r>
            <a:r>
              <a:rPr lang="en-GB" dirty="0" err="1">
                <a:solidFill>
                  <a:schemeClr val="bg1"/>
                </a:solidFill>
              </a:rPr>
              <a:t>costero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B4B86-7697-F448-8285-93BF96CFBD6C}"/>
              </a:ext>
            </a:extLst>
          </p:cNvPr>
          <p:cNvSpPr txBox="1"/>
          <p:nvPr/>
        </p:nvSpPr>
        <p:spPr>
          <a:xfrm>
            <a:off x="-7085568" y="1777349"/>
            <a:ext cx="43806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Söhne"/>
              </a:rPr>
              <a:t>1. </a:t>
            </a:r>
            <a:r>
              <a:rPr lang="en-US" b="1" dirty="0" err="1">
                <a:latin typeface="Söhne"/>
              </a:rPr>
              <a:t>I</a:t>
            </a:r>
            <a:r>
              <a:rPr lang="en-US" b="1" i="0" u="none" strike="noStrike" dirty="0" err="1">
                <a:effectLst/>
                <a:latin typeface="Söhne"/>
              </a:rPr>
              <a:t>nnovación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1" i="0" u="none" strike="noStrike" dirty="0" err="1">
                <a:effectLst/>
                <a:latin typeface="Söhne"/>
              </a:rPr>
              <a:t>organizacional</a:t>
            </a:r>
            <a:endParaRPr lang="en-US" dirty="0">
              <a:latin typeface="Söhne"/>
            </a:endParaRPr>
          </a:p>
          <a:p>
            <a:pPr algn="l"/>
            <a:r>
              <a:rPr lang="en-US" sz="1400" b="0" i="0" u="none" strike="noStrike" dirty="0" err="1">
                <a:effectLst/>
                <a:latin typeface="Söhne"/>
              </a:rPr>
              <a:t>Cambios</a:t>
            </a:r>
            <a:r>
              <a:rPr lang="en-US" sz="1400" b="0" i="0" u="none" strike="noStrike" dirty="0">
                <a:effectLst/>
                <a:latin typeface="Söhne"/>
              </a:rPr>
              <a:t> o </a:t>
            </a:r>
            <a:r>
              <a:rPr lang="en-US" sz="1400" b="0" i="0" u="none" strike="noStrike" dirty="0" err="1">
                <a:effectLst/>
                <a:latin typeface="Söhne"/>
              </a:rPr>
              <a:t>mejoras</a:t>
            </a:r>
            <a:r>
              <a:rPr lang="en-US" sz="1400" b="0" i="0" u="none" strike="noStrike" dirty="0">
                <a:effectLst/>
                <a:latin typeface="Söhne"/>
              </a:rPr>
              <a:t> que se </a:t>
            </a:r>
            <a:r>
              <a:rPr lang="en-US" sz="1400" b="0" i="0" u="none" strike="noStrike" dirty="0" err="1">
                <a:effectLst/>
                <a:latin typeface="Söhne"/>
              </a:rPr>
              <a:t>introducen</a:t>
            </a:r>
            <a:r>
              <a:rPr lang="en-US" sz="1400" b="0" i="0" u="none" strike="noStrike" dirty="0">
                <a:effectLst/>
                <a:latin typeface="Söhne"/>
              </a:rPr>
              <a:t> </a:t>
            </a:r>
            <a:r>
              <a:rPr lang="en-US" sz="1400" b="0" i="0" u="none" strike="noStrike" dirty="0" err="1">
                <a:effectLst/>
                <a:latin typeface="Söhne"/>
              </a:rPr>
              <a:t>en</a:t>
            </a:r>
            <a:r>
              <a:rPr lang="en-US" sz="1400" b="0" i="0" u="none" strike="noStrike" dirty="0">
                <a:effectLst/>
                <a:latin typeface="Söhne"/>
              </a:rPr>
              <a:t> la </a:t>
            </a:r>
            <a:r>
              <a:rPr lang="en-US" sz="1400" b="0" i="0" u="none" strike="noStrike" dirty="0" err="1">
                <a:effectLst/>
                <a:latin typeface="Söhne"/>
              </a:rPr>
              <a:t>estructura</a:t>
            </a:r>
            <a:r>
              <a:rPr lang="en-US" sz="1400" b="0" i="0" u="none" strike="noStrike" dirty="0">
                <a:effectLst/>
                <a:latin typeface="Söhne"/>
              </a:rPr>
              <a:t>, los </a:t>
            </a:r>
            <a:r>
              <a:rPr lang="en-US" sz="1400" b="0" i="0" u="none" strike="noStrike" dirty="0" err="1">
                <a:effectLst/>
                <a:latin typeface="Söhne"/>
              </a:rPr>
              <a:t>sistemas</a:t>
            </a:r>
            <a:r>
              <a:rPr lang="en-US" sz="1400" b="0" i="0" u="none" strike="noStrike" dirty="0">
                <a:effectLst/>
                <a:latin typeface="Söhne"/>
              </a:rPr>
              <a:t>, los </a:t>
            </a:r>
            <a:r>
              <a:rPr lang="en-US" sz="1400" b="0" i="0" u="none" strike="noStrike" dirty="0" err="1">
                <a:effectLst/>
                <a:latin typeface="Söhne"/>
              </a:rPr>
              <a:t>procesos</a:t>
            </a:r>
            <a:r>
              <a:rPr lang="en-US" sz="1400" b="0" i="0" u="none" strike="noStrike" dirty="0">
                <a:effectLst/>
                <a:latin typeface="Söhne"/>
              </a:rPr>
              <a:t> o la </a:t>
            </a:r>
            <a:r>
              <a:rPr lang="en-US" sz="1400" b="0" i="0" u="none" strike="noStrike" dirty="0" err="1">
                <a:effectLst/>
                <a:latin typeface="Söhne"/>
              </a:rPr>
              <a:t>cultura</a:t>
            </a:r>
            <a:r>
              <a:rPr lang="en-US" sz="1400" b="0" i="0" u="none" strike="noStrike" dirty="0">
                <a:effectLst/>
                <a:latin typeface="Söhne"/>
              </a:rPr>
              <a:t> de una </a:t>
            </a:r>
            <a:r>
              <a:rPr lang="en-US" sz="1400" b="0" i="0" u="none" strike="noStrike" dirty="0" err="1">
                <a:effectLst/>
                <a:latin typeface="Söhne"/>
              </a:rPr>
              <a:t>organización</a:t>
            </a:r>
            <a:r>
              <a:rPr lang="en-US" sz="1400" b="0" i="0" u="none" strike="noStrike" dirty="0">
                <a:effectLst/>
                <a:latin typeface="Söhne"/>
              </a:rPr>
              <a:t> con el </a:t>
            </a:r>
            <a:r>
              <a:rPr lang="en-US" sz="1400" b="0" i="0" u="none" strike="noStrike" dirty="0" err="1">
                <a:effectLst/>
                <a:latin typeface="Söhne"/>
              </a:rPr>
              <a:t>objetivo</a:t>
            </a:r>
            <a:r>
              <a:rPr lang="en-US" sz="1400" b="0" i="0" u="none" strike="noStrike" dirty="0">
                <a:effectLst/>
                <a:latin typeface="Söhne"/>
              </a:rPr>
              <a:t> de </a:t>
            </a:r>
            <a:r>
              <a:rPr lang="en-US" sz="1400" b="0" i="0" u="none" strike="noStrike" dirty="0" err="1">
                <a:effectLst/>
                <a:latin typeface="Söhne"/>
              </a:rPr>
              <a:t>mejorar</a:t>
            </a:r>
            <a:r>
              <a:rPr lang="en-US" sz="1400" b="0" i="0" u="none" strike="noStrike" dirty="0">
                <a:effectLst/>
                <a:latin typeface="Söhne"/>
              </a:rPr>
              <a:t> </a:t>
            </a:r>
            <a:r>
              <a:rPr lang="en-US" sz="1400" b="0" i="0" u="none" strike="noStrike" dirty="0" err="1">
                <a:effectLst/>
                <a:latin typeface="Söhne"/>
              </a:rPr>
              <a:t>su</a:t>
            </a:r>
            <a:r>
              <a:rPr lang="en-US" sz="1400" b="0" i="0" u="none" strike="noStrike" dirty="0">
                <a:effectLst/>
                <a:latin typeface="Söhne"/>
              </a:rPr>
              <a:t> </a:t>
            </a:r>
            <a:r>
              <a:rPr lang="en-US" sz="1400" b="0" i="0" u="none" strike="noStrike" dirty="0" err="1">
                <a:effectLst/>
                <a:latin typeface="Söhne"/>
              </a:rPr>
              <a:t>eficiencia</a:t>
            </a:r>
            <a:r>
              <a:rPr lang="en-US" sz="1400" b="0" i="0" u="none" strike="noStrike" dirty="0">
                <a:effectLst/>
                <a:latin typeface="Söhne"/>
              </a:rPr>
              <a:t>, </a:t>
            </a:r>
            <a:r>
              <a:rPr lang="en-US" sz="1400" b="0" i="0" u="none" strike="noStrike" dirty="0" err="1">
                <a:effectLst/>
                <a:latin typeface="Söhne"/>
              </a:rPr>
              <a:t>competitividad</a:t>
            </a:r>
            <a:r>
              <a:rPr lang="en-US" sz="1400" b="0" i="0" u="none" strike="noStrike" dirty="0">
                <a:effectLst/>
                <a:latin typeface="Söhne"/>
              </a:rPr>
              <a:t> y </a:t>
            </a:r>
            <a:r>
              <a:rPr lang="en-US" sz="1400" b="0" i="0" u="none" strike="noStrike" dirty="0" err="1">
                <a:effectLst/>
                <a:latin typeface="Söhne"/>
              </a:rPr>
              <a:t>capacidad</a:t>
            </a:r>
            <a:r>
              <a:rPr lang="en-US" sz="1400" b="0" i="0" u="none" strike="noStrike" dirty="0">
                <a:effectLst/>
                <a:latin typeface="Söhne"/>
              </a:rPr>
              <a:t> de </a:t>
            </a:r>
            <a:r>
              <a:rPr lang="en-US" sz="1400" b="0" i="0" u="none" strike="noStrike" dirty="0" err="1">
                <a:effectLst/>
                <a:latin typeface="Söhne"/>
              </a:rPr>
              <a:t>adaptación</a:t>
            </a:r>
            <a:r>
              <a:rPr lang="en-US" sz="1400" b="0" i="0" u="none" strike="noStrike" dirty="0">
                <a:effectLst/>
                <a:latin typeface="Söhne"/>
              </a:rPr>
              <a:t>. </a:t>
            </a:r>
          </a:p>
          <a:p>
            <a:pPr algn="l"/>
            <a:endParaRPr lang="en-US" dirty="0">
              <a:latin typeface="Söhne"/>
            </a:endParaRPr>
          </a:p>
          <a:p>
            <a:pPr algn="l"/>
            <a:r>
              <a:rPr lang="en-US" b="1" i="0" u="none" strike="noStrike" dirty="0">
                <a:effectLst/>
                <a:latin typeface="Söhne"/>
              </a:rPr>
              <a:t>2. </a:t>
            </a:r>
            <a:r>
              <a:rPr lang="en-US" b="1" i="0" u="none" strike="noStrike" dirty="0" err="1">
                <a:effectLst/>
                <a:latin typeface="Söhne"/>
              </a:rPr>
              <a:t>Innovación</a:t>
            </a:r>
            <a:r>
              <a:rPr lang="en-US" b="1" i="0" u="none" strike="noStrike" dirty="0">
                <a:effectLst/>
                <a:latin typeface="Söhne"/>
              </a:rPr>
              <a:t> de </a:t>
            </a:r>
            <a:r>
              <a:rPr lang="en-US" b="1" i="0" u="none" strike="noStrike" dirty="0" err="1">
                <a:effectLst/>
                <a:latin typeface="Söhne"/>
              </a:rPr>
              <a:t>proceso</a:t>
            </a:r>
            <a:endParaRPr lang="en-US" b="1" dirty="0">
              <a:latin typeface="Söhne"/>
            </a:endParaRPr>
          </a:p>
          <a:p>
            <a:pPr algn="l"/>
            <a:r>
              <a:rPr lang="en-US" sz="1400" dirty="0">
                <a:latin typeface="Söhne"/>
              </a:rPr>
              <a:t>Desarrollo y la </a:t>
            </a:r>
            <a:r>
              <a:rPr lang="en-US" sz="1400" dirty="0" err="1">
                <a:latin typeface="Söhne"/>
              </a:rPr>
              <a:t>implementación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nuevas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formas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realizar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actividades</a:t>
            </a:r>
            <a:r>
              <a:rPr lang="en-US" sz="1400" dirty="0">
                <a:latin typeface="Söhne"/>
              </a:rPr>
              <a:t> lo que </a:t>
            </a:r>
            <a:r>
              <a:rPr lang="en-US" sz="1400" dirty="0" err="1">
                <a:latin typeface="Söhne"/>
              </a:rPr>
              <a:t>implica</a:t>
            </a:r>
            <a:r>
              <a:rPr lang="en-US" sz="1400" dirty="0">
                <a:latin typeface="Söhne"/>
              </a:rPr>
              <a:t> la </a:t>
            </a:r>
            <a:r>
              <a:rPr lang="en-US" sz="1400" dirty="0" err="1">
                <a:latin typeface="Söhne"/>
              </a:rPr>
              <a:t>adopción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nuevas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tecnologías</a:t>
            </a:r>
            <a:r>
              <a:rPr lang="en-US" sz="1400" dirty="0">
                <a:latin typeface="Söhne"/>
              </a:rPr>
              <a:t>, la </a:t>
            </a:r>
            <a:r>
              <a:rPr lang="en-US" sz="1400" dirty="0" err="1">
                <a:latin typeface="Söhne"/>
              </a:rPr>
              <a:t>automatización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tareas</a:t>
            </a:r>
            <a:r>
              <a:rPr lang="en-US" sz="1400" dirty="0">
                <a:latin typeface="Söhne"/>
              </a:rPr>
              <a:t>, la </a:t>
            </a:r>
            <a:r>
              <a:rPr lang="en-US" sz="1400" dirty="0" err="1">
                <a:latin typeface="Söhne"/>
              </a:rPr>
              <a:t>reingeniería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procesos</a:t>
            </a:r>
            <a:r>
              <a:rPr lang="en-US" sz="1400" dirty="0">
                <a:latin typeface="Söhne"/>
              </a:rPr>
              <a:t>, entre </a:t>
            </a:r>
            <a:r>
              <a:rPr lang="en-US" sz="1400" dirty="0" err="1">
                <a:latin typeface="Söhne"/>
              </a:rPr>
              <a:t>otros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enfoques</a:t>
            </a:r>
            <a:r>
              <a:rPr lang="en-US" sz="1400" dirty="0">
                <a:latin typeface="Söhne"/>
              </a:rPr>
              <a:t>.</a:t>
            </a:r>
          </a:p>
          <a:p>
            <a:pPr algn="l"/>
            <a:endParaRPr lang="en-US" b="1" i="0" u="none" strike="noStrike" dirty="0">
              <a:effectLst/>
              <a:latin typeface="Söhne"/>
            </a:endParaRPr>
          </a:p>
          <a:p>
            <a:pPr algn="l"/>
            <a:r>
              <a:rPr lang="en-US" b="1" dirty="0">
                <a:latin typeface="Söhne"/>
              </a:rPr>
              <a:t>3. </a:t>
            </a:r>
            <a:r>
              <a:rPr lang="en-US" b="1" i="0" u="none" strike="noStrike" dirty="0" err="1">
                <a:effectLst/>
                <a:latin typeface="Söhne"/>
              </a:rPr>
              <a:t>Innovación</a:t>
            </a:r>
            <a:r>
              <a:rPr lang="en-US" b="1" i="0" u="none" strike="noStrike" dirty="0">
                <a:effectLst/>
                <a:latin typeface="Söhne"/>
              </a:rPr>
              <a:t> de </a:t>
            </a:r>
            <a:r>
              <a:rPr lang="en-US" b="1" i="0" u="none" strike="noStrike" dirty="0" err="1">
                <a:effectLst/>
                <a:latin typeface="Söhne"/>
              </a:rPr>
              <a:t>producto</a:t>
            </a:r>
            <a:endParaRPr lang="en-US" dirty="0">
              <a:latin typeface="Söhne"/>
            </a:endParaRPr>
          </a:p>
          <a:p>
            <a:pPr algn="l"/>
            <a:r>
              <a:rPr lang="en-US" sz="1400" dirty="0" err="1">
                <a:latin typeface="Söhne"/>
              </a:rPr>
              <a:t>Creación</a:t>
            </a:r>
            <a:r>
              <a:rPr lang="en-US" sz="1400" dirty="0">
                <a:latin typeface="Söhne"/>
              </a:rPr>
              <a:t> y </a:t>
            </a:r>
            <a:r>
              <a:rPr lang="en-US" sz="1400" dirty="0" err="1">
                <a:latin typeface="Söhne"/>
              </a:rPr>
              <a:t>mejora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productos</a:t>
            </a:r>
            <a:r>
              <a:rPr lang="en-US" sz="1400" dirty="0">
                <a:latin typeface="Söhne"/>
              </a:rPr>
              <a:t> o </a:t>
            </a:r>
            <a:r>
              <a:rPr lang="en-US" sz="1400" dirty="0" err="1">
                <a:latin typeface="Söhne"/>
              </a:rPr>
              <a:t>servicios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existentes</a:t>
            </a:r>
            <a:r>
              <a:rPr lang="en-US" sz="1400" dirty="0">
                <a:latin typeface="Söhne"/>
              </a:rPr>
              <a:t>, o al </a:t>
            </a:r>
            <a:r>
              <a:rPr lang="en-US" sz="1400" dirty="0" err="1">
                <a:latin typeface="Söhne"/>
              </a:rPr>
              <a:t>desarrollo</a:t>
            </a:r>
            <a:r>
              <a:rPr lang="en-US" sz="1400" dirty="0">
                <a:latin typeface="Söhne"/>
              </a:rPr>
              <a:t> de </a:t>
            </a:r>
            <a:r>
              <a:rPr lang="en-US" sz="1400" dirty="0" err="1">
                <a:latin typeface="Söhne"/>
              </a:rPr>
              <a:t>nuevos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productos</a:t>
            </a:r>
            <a:r>
              <a:rPr lang="en-US" sz="1400" dirty="0">
                <a:latin typeface="Söhne"/>
              </a:rPr>
              <a:t> que </a:t>
            </a:r>
            <a:r>
              <a:rPr lang="en-US" sz="1400" dirty="0" err="1">
                <a:latin typeface="Söhne"/>
              </a:rPr>
              <a:t>ofrecen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características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únicas</a:t>
            </a:r>
            <a:r>
              <a:rPr lang="en-US" sz="1400" dirty="0">
                <a:latin typeface="Söhne"/>
              </a:rPr>
              <a:t>, valor </a:t>
            </a:r>
            <a:r>
              <a:rPr lang="en-US" sz="1400" dirty="0" err="1">
                <a:latin typeface="Söhne"/>
              </a:rPr>
              <a:t>agregado</a:t>
            </a:r>
            <a:r>
              <a:rPr lang="en-US" sz="1400" dirty="0">
                <a:latin typeface="Söhne"/>
              </a:rPr>
              <a:t> o </a:t>
            </a:r>
            <a:r>
              <a:rPr lang="en-US" sz="1400" dirty="0" err="1">
                <a:latin typeface="Söhne"/>
              </a:rPr>
              <a:t>soluciones</a:t>
            </a:r>
            <a:r>
              <a:rPr lang="en-US" sz="1400" dirty="0">
                <a:latin typeface="Söhne"/>
              </a:rPr>
              <a:t> </a:t>
            </a:r>
            <a:r>
              <a:rPr lang="en-US" sz="1400" dirty="0" err="1">
                <a:latin typeface="Söhne"/>
              </a:rPr>
              <a:t>innovadoras</a:t>
            </a:r>
            <a:r>
              <a:rPr lang="en-US" sz="1400" dirty="0">
                <a:latin typeface="Söhne"/>
              </a:rPr>
              <a:t> a las </a:t>
            </a:r>
            <a:r>
              <a:rPr lang="en-US" sz="1400" dirty="0" err="1">
                <a:latin typeface="Söhne"/>
              </a:rPr>
              <a:t>necesidades</a:t>
            </a:r>
            <a:r>
              <a:rPr lang="en-US" sz="1400" dirty="0">
                <a:latin typeface="Söhne"/>
              </a:rPr>
              <a:t> de los </a:t>
            </a:r>
            <a:r>
              <a:rPr lang="en-US" sz="1400" dirty="0" err="1">
                <a:latin typeface="Söhne"/>
              </a:rPr>
              <a:t>clientes</a:t>
            </a:r>
            <a:endParaRPr lang="en-US" sz="1400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8892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1.2.1 Innovación organizacional para la economía azul en acuicultura, pesca y turismo costero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3F5375-A4E7-6948-8494-6FA50B496620}"/>
              </a:ext>
            </a:extLst>
          </p:cNvPr>
          <p:cNvSpPr txBox="1"/>
          <p:nvPr/>
        </p:nvSpPr>
        <p:spPr>
          <a:xfrm>
            <a:off x="205410" y="1292518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Mapeo de innovación en el ámbito de la empresa de acuicultura, pesca y turismo costero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7BB55C-85E5-2447-ACD6-D7043263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6" y="2150326"/>
            <a:ext cx="3960134" cy="31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836C6D-37BE-E248-807E-01BFF909F199}"/>
              </a:ext>
            </a:extLst>
          </p:cNvPr>
          <p:cNvSpPr txBox="1"/>
          <p:nvPr/>
        </p:nvSpPr>
        <p:spPr>
          <a:xfrm>
            <a:off x="119270" y="5657671"/>
            <a:ext cx="40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NETWORKING.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cómo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innovar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sectores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esenciales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para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economía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regional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como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son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pesca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la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acuicultura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8A4D6-9809-E140-9FF4-886A53988496}"/>
              </a:ext>
            </a:extLst>
          </p:cNvPr>
          <p:cNvSpPr txBox="1"/>
          <p:nvPr/>
        </p:nvSpPr>
        <p:spPr>
          <a:xfrm>
            <a:off x="212036" y="5234717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Jornada</a:t>
            </a:r>
            <a:r>
              <a:rPr lang="en-GB" dirty="0">
                <a:solidFill>
                  <a:schemeClr val="bg1"/>
                </a:solidFill>
              </a:rPr>
              <a:t> Huelva</a:t>
            </a:r>
          </a:p>
        </p:txBody>
      </p:sp>
      <p:pic>
        <p:nvPicPr>
          <p:cNvPr id="2056" name="Picture 8" descr="Imagen">
            <a:extLst>
              <a:ext uri="{FF2B5EF4-FFF2-40B4-BE49-F238E27FC236}">
                <a16:creationId xmlns:a16="http://schemas.microsoft.com/office/drawing/2014/main" id="{35A4C983-E456-9046-A68A-24BB6082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2150326"/>
            <a:ext cx="4112521" cy="308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48B550-14EF-AD45-BDC4-FC9BB1AC15AB}"/>
              </a:ext>
            </a:extLst>
          </p:cNvPr>
          <p:cNvSpPr txBox="1"/>
          <p:nvPr/>
        </p:nvSpPr>
        <p:spPr>
          <a:xfrm>
            <a:off x="4625010" y="523471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Jornada</a:t>
            </a:r>
            <a:r>
              <a:rPr lang="en-GB" dirty="0">
                <a:solidFill>
                  <a:schemeClr val="bg1"/>
                </a:solidFill>
              </a:rPr>
              <a:t> Sotogrande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FDEB80-0937-2548-8FC4-679409CD37F1}"/>
              </a:ext>
            </a:extLst>
          </p:cNvPr>
          <p:cNvSpPr txBox="1"/>
          <p:nvPr/>
        </p:nvSpPr>
        <p:spPr>
          <a:xfrm>
            <a:off x="4704523" y="5657671"/>
            <a:ext cx="405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NETWORKING.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Aplicación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de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innovación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tecnologías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y barreras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en</a:t>
            </a:r>
            <a:r>
              <a:rPr lang="en-US" b="0" i="0" dirty="0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 el sector del turismo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IBM Plex Sans" panose="020F0502020204030204" pitchFamily="34" charset="0"/>
              </a:rPr>
              <a:t>costero</a:t>
            </a:r>
            <a:endParaRPr lang="en-US" b="0" i="0" dirty="0">
              <a:solidFill>
                <a:schemeClr val="bg1"/>
              </a:solidFill>
              <a:effectLst/>
              <a:latin typeface="IBM Plex Sans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673207-5CE7-164C-95AB-B5C17BD2D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11" y="-9582"/>
            <a:ext cx="3165964" cy="17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4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1.2.1 Innovación organizacional para la economía azul en acuicultura, pesca y turismo costero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50B0C-2EC9-E042-8376-A6E638CE98D9}"/>
              </a:ext>
            </a:extLst>
          </p:cNvPr>
          <p:cNvSpPr txBox="1"/>
          <p:nvPr/>
        </p:nvSpPr>
        <p:spPr>
          <a:xfrm>
            <a:off x="371062" y="1772286"/>
            <a:ext cx="81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pPr algn="just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Desarrollo de Cuenta Satélite del Sector Pesquero en Andalucía como una herramienta de análisis de impactos socioeconómicos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C7089C-16F3-594C-AE82-43788B1EC944}"/>
              </a:ext>
            </a:extLst>
          </p:cNvPr>
          <p:cNvSpPr txBox="1"/>
          <p:nvPr/>
        </p:nvSpPr>
        <p:spPr>
          <a:xfrm>
            <a:off x="371061" y="120695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EC245-25A1-9E4A-A9F1-35D7ADC39CB3}"/>
              </a:ext>
            </a:extLst>
          </p:cNvPr>
          <p:cNvSpPr txBox="1"/>
          <p:nvPr/>
        </p:nvSpPr>
        <p:spPr>
          <a:xfrm>
            <a:off x="371062" y="2417914"/>
            <a:ext cx="8295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Panel indicadores que permitan cuantificar el grado de sostenibilidad de la actividad pesquera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E022A-A708-4D4E-B31B-461E843E1A69}"/>
              </a:ext>
            </a:extLst>
          </p:cNvPr>
          <p:cNvSpPr txBox="1"/>
          <p:nvPr/>
        </p:nvSpPr>
        <p:spPr>
          <a:xfrm>
            <a:off x="755446" y="3031298"/>
            <a:ext cx="7739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A2FFF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Aplicación de indicadores de sostenibilidad a la pesquería de la chirla mediante draga hidráulica</a:t>
            </a:r>
            <a:r>
              <a:rPr lang="en-US" sz="1400" b="1" dirty="0">
                <a:solidFill>
                  <a:srgbClr val="A2FFF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400" b="1" dirty="0">
              <a:solidFill>
                <a:srgbClr val="A2FF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F26FA-5F23-E64C-A0DC-F83A4CA23FF2}"/>
              </a:ext>
            </a:extLst>
          </p:cNvPr>
          <p:cNvSpPr txBox="1"/>
          <p:nvPr/>
        </p:nvSpPr>
        <p:spPr>
          <a:xfrm>
            <a:off x="371061" y="3599870"/>
            <a:ext cx="8123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sz="16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3. Indicadores de Innovación y Transformación Digital la Industria de Transformación 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125D2-6250-1943-B285-46F1E2AC4679}"/>
              </a:ext>
            </a:extLst>
          </p:cNvPr>
          <p:cNvSpPr txBox="1"/>
          <p:nvPr/>
        </p:nvSpPr>
        <p:spPr>
          <a:xfrm>
            <a:off x="754230" y="4184645"/>
            <a:ext cx="8177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 b="1">
                <a:solidFill>
                  <a:srgbClr val="A2FFFB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La Competitividad de la Industria Transformadora de Productos de la Pesca y la Acuicultura: Indicadores de Innovación y Transformación Digital</a:t>
            </a:r>
            <a:endParaRPr lang="en-US" dirty="0"/>
          </a:p>
        </p:txBody>
      </p:sp>
      <p:pic>
        <p:nvPicPr>
          <p:cNvPr id="25" name="Imagen 20">
            <a:extLst>
              <a:ext uri="{FF2B5EF4-FFF2-40B4-BE49-F238E27FC236}">
                <a16:creationId xmlns:a16="http://schemas.microsoft.com/office/drawing/2014/main" id="{AE0B9B71-9214-4347-96A5-6EBCCE188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236" y="2076323"/>
            <a:ext cx="3151613" cy="331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4">
            <a:extLst>
              <a:ext uri="{FF2B5EF4-FFF2-40B4-BE49-F238E27FC236}">
                <a16:creationId xmlns:a16="http://schemas.microsoft.com/office/drawing/2014/main" id="{E13BE05E-0315-194A-981F-B3AC6E372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410" y="4585077"/>
            <a:ext cx="1799590" cy="2080895"/>
          </a:xfrm>
          <a:prstGeom prst="rect">
            <a:avLst/>
          </a:prstGeom>
          <a:noFill/>
        </p:spPr>
      </p:pic>
      <p:pic>
        <p:nvPicPr>
          <p:cNvPr id="27" name="Imagen 14">
            <a:extLst>
              <a:ext uri="{FF2B5EF4-FFF2-40B4-BE49-F238E27FC236}">
                <a16:creationId xmlns:a16="http://schemas.microsoft.com/office/drawing/2014/main" id="{84D88B22-5E12-7843-BA00-0DEB94BFF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85" y="-32710"/>
            <a:ext cx="3129915" cy="2221230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CA4C02-D659-6E4A-84C2-D12242E95BC1}"/>
              </a:ext>
            </a:extLst>
          </p:cNvPr>
          <p:cNvGrpSpPr/>
          <p:nvPr/>
        </p:nvGrpSpPr>
        <p:grpSpPr>
          <a:xfrm>
            <a:off x="371061" y="4900337"/>
            <a:ext cx="11833495" cy="1929052"/>
            <a:chOff x="371061" y="4717363"/>
            <a:chExt cx="11833495" cy="192905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D6DC38-0843-4F4C-80FA-0B91B19D1B84}"/>
                </a:ext>
              </a:extLst>
            </p:cNvPr>
            <p:cNvSpPr txBox="1"/>
            <p:nvPr/>
          </p:nvSpPr>
          <p:spPr>
            <a:xfrm>
              <a:off x="371061" y="4923308"/>
              <a:ext cx="3377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Identificación</a:t>
              </a:r>
              <a:r>
                <a:rPr lang="en-GB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las barreras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63480-B43A-9948-8B6B-4B857C9EA155}"/>
                </a:ext>
              </a:extLst>
            </p:cNvPr>
            <p:cNvSpPr txBox="1"/>
            <p:nvPr/>
          </p:nvSpPr>
          <p:spPr>
            <a:xfrm>
              <a:off x="980661" y="5344393"/>
              <a:ext cx="69130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ES"/>
              </a:defPPr>
              <a:lvl1pPr>
                <a:defRPr sz="1400" b="1">
                  <a:solidFill>
                    <a:srgbClr val="A2FFFB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Acciones o medidas de innovación llevadas a cabo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Frenos o dificultades para implantar medidas de innovación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Acciones de innovación prevista a cabo en el corto o medio plazo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bg1"/>
                  </a:solidFill>
                </a:rPr>
                <a:t>Buenas prácticas de innovación turística 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BACD79-5953-074A-84D7-F4FCAC0B4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6990" y="4717363"/>
              <a:ext cx="3537566" cy="1929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9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ecointensiva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302FE0-9F14-CB47-8752-649DFB499E40}"/>
              </a:ext>
            </a:extLst>
          </p:cNvPr>
          <p:cNvSpPr txBox="1"/>
          <p:nvPr/>
        </p:nvSpPr>
        <p:spPr>
          <a:xfrm>
            <a:off x="12616943" y="4857970"/>
            <a:ext cx="56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pPr algn="just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 en el uso de los recursos vivos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44FE7B-1924-3A42-90DF-6F6597DEE7A2}"/>
              </a:ext>
            </a:extLst>
          </p:cNvPr>
          <p:cNvSpPr txBox="1"/>
          <p:nvPr/>
        </p:nvSpPr>
        <p:spPr>
          <a:xfrm>
            <a:off x="577900" y="1317967"/>
            <a:ext cx="548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r>
              <a:rPr lang="es-E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Buenas prácticas en el manejo de IMTA y RAS</a:t>
            </a:r>
            <a:endParaRPr lang="en-GB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485E32-47A2-BD48-B864-19CF62CE6D8C}"/>
              </a:ext>
            </a:extLst>
          </p:cNvPr>
          <p:cNvSpPr txBox="1"/>
          <p:nvPr/>
        </p:nvSpPr>
        <p:spPr>
          <a:xfrm>
            <a:off x="13445209" y="2001578"/>
            <a:ext cx="11719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el papel y regulación de sustancias bioactivas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5" descr="A picture containing green sauce, green, food, indoor&#10;&#10;Description automatically generated">
            <a:extLst>
              <a:ext uri="{FF2B5EF4-FFF2-40B4-BE49-F238E27FC236}">
                <a16:creationId xmlns:a16="http://schemas.microsoft.com/office/drawing/2014/main" id="{3A076032-5108-E24A-98B2-A31FE918A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8" t="17735" r="7364" b="-2628"/>
          <a:stretch/>
        </p:blipFill>
        <p:spPr bwMode="auto">
          <a:xfrm>
            <a:off x="5770630" y="1920690"/>
            <a:ext cx="2684057" cy="237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866A24-CD34-7B40-AB1C-BDFCAD721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3927" y="1181935"/>
            <a:ext cx="1078090" cy="8082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CF5104-FA55-354A-93B0-B565903B0313}"/>
              </a:ext>
            </a:extLst>
          </p:cNvPr>
          <p:cNvSpPr txBox="1"/>
          <p:nvPr/>
        </p:nvSpPr>
        <p:spPr>
          <a:xfrm>
            <a:off x="13449574" y="3224943"/>
            <a:ext cx="1184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 en alimentos sostenibles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89A55DB-CD8E-2A4E-9769-8F818B7ECF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3682"/>
          <a:stretch/>
        </p:blipFill>
        <p:spPr bwMode="auto">
          <a:xfrm>
            <a:off x="1814026" y="1920689"/>
            <a:ext cx="3757168" cy="2377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A6920C-404A-054A-BDD7-F58369D0CB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17"/>
          <a:stretch/>
        </p:blipFill>
        <p:spPr>
          <a:xfrm>
            <a:off x="1814026" y="4436034"/>
            <a:ext cx="3757168" cy="2013042"/>
          </a:xfrm>
          <a:prstGeom prst="rect">
            <a:avLst/>
          </a:prstGeom>
        </p:spPr>
      </p:pic>
      <p:pic>
        <p:nvPicPr>
          <p:cNvPr id="39" name="Picture 38" descr="A picture containing indoor, green, herb, sink&#10;&#10;Description automatically generated">
            <a:extLst>
              <a:ext uri="{FF2B5EF4-FFF2-40B4-BE49-F238E27FC236}">
                <a16:creationId xmlns:a16="http://schemas.microsoft.com/office/drawing/2014/main" id="{A198BF0A-01F9-174F-AB15-0AA32B0083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t="30382" r="32439" b="20907"/>
          <a:stretch/>
        </p:blipFill>
        <p:spPr bwMode="auto">
          <a:xfrm>
            <a:off x="8738445" y="2010585"/>
            <a:ext cx="3265088" cy="2212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E86852-0853-9E43-8E22-E1AA5A096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30" y="4436034"/>
            <a:ext cx="2684057" cy="201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FD743F-5038-FD4E-8E5F-46EB30FCC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531" y="4431368"/>
            <a:ext cx="3176001" cy="2031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0FBD41-3EE8-1642-A4D8-9A76ACDAFC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133734" y="4683075"/>
            <a:ext cx="2013043" cy="150963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83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ecointensiva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302FE0-9F14-CB47-8752-649DFB499E40}"/>
              </a:ext>
            </a:extLst>
          </p:cNvPr>
          <p:cNvSpPr txBox="1"/>
          <p:nvPr/>
        </p:nvSpPr>
        <p:spPr>
          <a:xfrm>
            <a:off x="12616943" y="4857970"/>
            <a:ext cx="564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pPr algn="just"/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Buenas prácticas en el uso de los recursos vivos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44FE7B-1924-3A42-90DF-6F6597DEE7A2}"/>
              </a:ext>
            </a:extLst>
          </p:cNvPr>
          <p:cNvSpPr txBox="1"/>
          <p:nvPr/>
        </p:nvSpPr>
        <p:spPr>
          <a:xfrm>
            <a:off x="577900" y="1317967"/>
            <a:ext cx="548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600" b="1">
                <a:solidFill>
                  <a:srgbClr val="002060"/>
                </a:solidFill>
                <a:latin typeface="Adobe Devanagari" panose="02040503050201020203" pitchFamily="18" charset="77"/>
                <a:ea typeface="Arial" panose="020B0604020202020204" pitchFamily="34" charset="0"/>
                <a:cs typeface="Adobe Devanagari" panose="02040503050201020203" pitchFamily="18" charset="77"/>
              </a:defRPr>
            </a:lvl1pPr>
          </a:lstStyle>
          <a:p>
            <a:r>
              <a:rPr lang="es-E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Buenas prácticas en el manejo de IMTA y RAS</a:t>
            </a:r>
            <a:endParaRPr lang="en-GB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485E32-47A2-BD48-B864-19CF62CE6D8C}"/>
              </a:ext>
            </a:extLst>
          </p:cNvPr>
          <p:cNvSpPr txBox="1"/>
          <p:nvPr/>
        </p:nvSpPr>
        <p:spPr>
          <a:xfrm>
            <a:off x="577900" y="2092985"/>
            <a:ext cx="678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3. Papel y regulación de sustancias bioactivas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0866A24-CD34-7B40-AB1C-BDFCAD721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15" y="3271019"/>
            <a:ext cx="2316122" cy="17364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4CF5104-FA55-354A-93B0-B565903B0313}"/>
              </a:ext>
            </a:extLst>
          </p:cNvPr>
          <p:cNvSpPr txBox="1"/>
          <p:nvPr/>
        </p:nvSpPr>
        <p:spPr>
          <a:xfrm>
            <a:off x="577900" y="1717167"/>
            <a:ext cx="694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Buenas prácticas en alimentos sostenibles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0FBD41-3EE8-1642-A4D8-9A76ACDAF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66602" y="3491274"/>
            <a:ext cx="1761507" cy="1320999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69959-515F-6C41-B12D-337C4BF9C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H="1">
            <a:off x="5048147" y="2749093"/>
            <a:ext cx="1736472" cy="2772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8F6762-4226-B84E-A2A8-A4DACE094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518" y="1634537"/>
            <a:ext cx="3261481" cy="2446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66DB56-E23F-4D42-BD67-9D606A32D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0056" y="4080933"/>
            <a:ext cx="3172204" cy="27770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4E97F3-955F-D944-86D5-37F9ED867D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2"/>
          <a:stretch/>
        </p:blipFill>
        <p:spPr bwMode="auto">
          <a:xfrm>
            <a:off x="490015" y="5210146"/>
            <a:ext cx="1820465" cy="1381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1A9118-D737-F04D-A0B4-6C04C42C7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80" y="5210145"/>
            <a:ext cx="2173366" cy="13818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D1C413-6B5C-8344-A04C-586F973A32B1}"/>
              </a:ext>
            </a:extLst>
          </p:cNvPr>
          <p:cNvSpPr txBox="1"/>
          <p:nvPr/>
        </p:nvSpPr>
        <p:spPr>
          <a:xfrm>
            <a:off x="577900" y="2480305"/>
            <a:ext cx="678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4. Buenas prácticas en la gestión genética de recursos vivos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A0EDF1-460A-864D-9BC4-88AEC46864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95" y="5166083"/>
            <a:ext cx="1437652" cy="14039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0F9195-8F7C-0F4F-BF68-208F59882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093" r="32825" b="65884"/>
          <a:stretch/>
        </p:blipFill>
        <p:spPr>
          <a:xfrm>
            <a:off x="6806191" y="5162972"/>
            <a:ext cx="1692582" cy="13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2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1.2.3.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circular</a:t>
            </a:r>
          </a:p>
          <a:p>
            <a:endPara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B2B50-6848-0B40-926E-70A5BF73BD2B}"/>
              </a:ext>
            </a:extLst>
          </p:cNvPr>
          <p:cNvSpPr/>
          <p:nvPr/>
        </p:nvSpPr>
        <p:spPr>
          <a:xfrm>
            <a:off x="725143" y="1207544"/>
            <a:ext cx="57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Circularidad y producción de nuevas especies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13.png">
            <a:extLst>
              <a:ext uri="{FF2B5EF4-FFF2-40B4-BE49-F238E27FC236}">
                <a16:creationId xmlns:a16="http://schemas.microsoft.com/office/drawing/2014/main" id="{F07D344A-D330-6B43-9228-81FFC9BE5ED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51994" y="2046428"/>
            <a:ext cx="6559284" cy="45659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</p:pic>
    </p:spTree>
    <p:extLst>
      <p:ext uri="{BB962C8B-B14F-4D97-AF65-F5344CB8AC3E}">
        <p14:creationId xmlns:p14="http://schemas.microsoft.com/office/powerpoint/2010/main" val="3032057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>
            <a:extLst>
              <a:ext uri="{FF2B5EF4-FFF2-40B4-BE49-F238E27FC236}">
                <a16:creationId xmlns:a16="http://schemas.microsoft.com/office/drawing/2014/main" id="{4DB1B9CA-63CB-784F-BADE-AE421F17C997}"/>
              </a:ext>
            </a:extLst>
          </p:cNvPr>
          <p:cNvSpPr txBox="1">
            <a:spLocks/>
          </p:cNvSpPr>
          <p:nvPr/>
        </p:nvSpPr>
        <p:spPr>
          <a:xfrm>
            <a:off x="212036" y="138943"/>
            <a:ext cx="8839200" cy="8720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circular</a:t>
            </a:r>
          </a:p>
          <a:p>
            <a:endPara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32453-511F-EA41-9CBD-F2B89988B7C9}"/>
              </a:ext>
            </a:extLst>
          </p:cNvPr>
          <p:cNvSpPr txBox="1"/>
          <p:nvPr/>
        </p:nvSpPr>
        <p:spPr>
          <a:xfrm>
            <a:off x="725143" y="1576876"/>
            <a:ext cx="808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>
              <a:defRPr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2. Tecnología de cultivo y características de halófitas, macroalgas y fanerógamas</a:t>
            </a:r>
            <a:endParaRPr lang="en-GB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E0BF81F-9B9A-5242-8948-0562DAC4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43" y="2567534"/>
            <a:ext cx="8084426" cy="413451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33200E0-1313-D74C-B8AE-A0D459E65632}"/>
              </a:ext>
            </a:extLst>
          </p:cNvPr>
          <p:cNvSpPr/>
          <p:nvPr/>
        </p:nvSpPr>
        <p:spPr>
          <a:xfrm>
            <a:off x="725143" y="1207544"/>
            <a:ext cx="579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Circularidad y producción de nuevas especies</a:t>
            </a:r>
            <a:endParaRPr lang="en-GB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944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1059</Words>
  <Application>Microsoft Macintosh PowerPoint</Application>
  <PresentationFormat>Widescreen</PresentationFormat>
  <Paragraphs>132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ArialMT</vt:lpstr>
      <vt:lpstr>Calibri</vt:lpstr>
      <vt:lpstr>Calibri Light</vt:lpstr>
      <vt:lpstr>Helvetica</vt:lpstr>
      <vt:lpstr>IBM Plex Sans</vt:lpstr>
      <vt:lpstr>Söhne</vt:lpstr>
      <vt:lpstr>SourceSansPro</vt:lpstr>
      <vt:lpstr>Tema de Office</vt:lpstr>
      <vt:lpstr>Acción 1.2. Innovación de procesos metabólicas y biotecnología en pesca y acuicultura y en turismo costero</vt:lpstr>
      <vt:lpstr>Objetivos</vt:lpstr>
      <vt:lpstr>Cooperación para la innovación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CONCLUSIONES</vt:lpstr>
      <vt:lpstr>SI QUEREMOS CONSTRUIR UN FUTURO AZUL, SÓLO LO PODREMOS HACER DE LA MANO DE LA INNOVACIÓN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Diseño Comunicación y Diseño</dc:creator>
  <cp:lastModifiedBy>Manuel manchado</cp:lastModifiedBy>
  <cp:revision>6</cp:revision>
  <dcterms:created xsi:type="dcterms:W3CDTF">2023-05-29T12:30:23Z</dcterms:created>
  <dcterms:modified xsi:type="dcterms:W3CDTF">2023-06-04T11:39:38Z</dcterms:modified>
</cp:coreProperties>
</file>