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9.xml" ContentType="application/vnd.openxmlformats-officedocument.presentationml.notesSlide+xml"/>
  <Override PartName="/ppt/notesSlides/_rels/notesSlide9.xml.rels" ContentType="application/vnd.openxmlformats-package.relationships+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media/image1.png" ContentType="image/png"/>
  <Override PartName="/ppt/media/image31.png" ContentType="image/png"/>
  <Override PartName="/ppt/media/image7.jpeg" ContentType="image/jpeg"/>
  <Override PartName="/ppt/media/image2.png" ContentType="image/png"/>
  <Override PartName="/ppt/media/image4.jpeg" ContentType="image/jpeg"/>
  <Override PartName="/ppt/media/image3.png" ContentType="image/png"/>
  <Override PartName="/ppt/media/image11.png" ContentType="image/png"/>
  <Override PartName="/ppt/media/image5.jpeg" ContentType="image/jpeg"/>
  <Override PartName="/ppt/media/image6.jpeg" ContentType="image/jpeg"/>
  <Override PartName="/ppt/media/image21.png" ContentType="image/png"/>
  <Override PartName="/ppt/media/image8.jpeg" ContentType="image/jpeg"/>
  <Override PartName="/ppt/media/image9.png" ContentType="image/png"/>
  <Override PartName="/ppt/media/image10.png" ContentType="image/png"/>
  <Override PartName="/ppt/media/image12.png" ContentType="image/png"/>
  <Override PartName="/ppt/media/image13.jpeg" ContentType="image/jpeg"/>
  <Override PartName="/ppt/media/image14.png" ContentType="image/png"/>
  <Override PartName="/ppt/media/image15.png" ContentType="image/png"/>
  <Override PartName="/ppt/media/image16.jpeg" ContentType="image/jpeg"/>
  <Override PartName="/ppt/media/image17.png" ContentType="image/png"/>
  <Override PartName="/ppt/media/image18.png" ContentType="image/png"/>
  <Override PartName="/ppt/media/image19.gif" ContentType="image/gif"/>
  <Override PartName="/ppt/media/image20.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2.png" ContentType="image/png"/>
  <Override PartName="/ppt/media/image33.jpeg" ContentType="image/jpe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s-ES" sz="1800" spc="-1" strike="noStrike">
                <a:solidFill>
                  <a:srgbClr val="000000"/>
                </a:solidFill>
                <a:latin typeface="Arial"/>
              </a:rPr>
              <a:t>Pulse para desplazar la diapositiva</a:t>
            </a:r>
            <a:endParaRPr b="0" lang="es-ES" sz="1800" spc="-1" strike="noStrike">
              <a:solidFill>
                <a:srgbClr val="000000"/>
              </a:solidFill>
              <a:latin typeface="Arial"/>
            </a:endParaRPr>
          </a:p>
        </p:txBody>
      </p:sp>
      <p:sp>
        <p:nvSpPr>
          <p:cNvPr id="11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s-ES" sz="2000" spc="-1" strike="noStrike">
                <a:latin typeface="Arial"/>
              </a:rPr>
              <a:t>Pulse para editar el formato de las notas</a:t>
            </a:r>
            <a:endParaRPr b="0" lang="es-ES" sz="2000" spc="-1" strike="noStrike">
              <a:latin typeface="Arial"/>
            </a:endParaRPr>
          </a:p>
        </p:txBody>
      </p:sp>
      <p:sp>
        <p:nvSpPr>
          <p:cNvPr id="116"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s-ES" sz="1400" spc="-1" strike="noStrike">
                <a:latin typeface="Times New Roman"/>
              </a:rPr>
              <a:t>&lt;cabecera&gt;</a:t>
            </a:r>
            <a:endParaRPr b="0" lang="es-ES" sz="1400" spc="-1" strike="noStrike">
              <a:latin typeface="Times New Roman"/>
            </a:endParaRPr>
          </a:p>
        </p:txBody>
      </p:sp>
      <p:sp>
        <p:nvSpPr>
          <p:cNvPr id="117" name="PlaceHolder 4"/>
          <p:cNvSpPr>
            <a:spLocks noGrp="1"/>
          </p:cNvSpPr>
          <p:nvPr>
            <p:ph type="dt"/>
          </p:nvPr>
        </p:nvSpPr>
        <p:spPr>
          <a:xfrm>
            <a:off x="4278960" y="0"/>
            <a:ext cx="3280680" cy="534240"/>
          </a:xfrm>
          <a:prstGeom prst="rect">
            <a:avLst/>
          </a:prstGeom>
          <a:noFill/>
          <a:ln w="0">
            <a:noFill/>
          </a:ln>
        </p:spPr>
        <p:txBody>
          <a:bodyPr lIns="0" rIns="0" tIns="0" bIns="0" anchor="t">
            <a:noAutofit/>
          </a:bodyPr>
          <a:p>
            <a:pPr algn="r">
              <a:buNone/>
            </a:pPr>
            <a:r>
              <a:rPr b="0" lang="es-ES" sz="1400" spc="-1" strike="noStrike">
                <a:latin typeface="Times New Roman"/>
              </a:rPr>
              <a:t>&lt;fecha/hora&gt;</a:t>
            </a:r>
            <a:endParaRPr b="0" lang="es-ES" sz="1400" spc="-1" strike="noStrike">
              <a:latin typeface="Times New Roman"/>
            </a:endParaRPr>
          </a:p>
        </p:txBody>
      </p:sp>
      <p:sp>
        <p:nvSpPr>
          <p:cNvPr id="118" name="PlaceHolder 5"/>
          <p:cNvSpPr>
            <a:spLocks noGrp="1"/>
          </p:cNvSpPr>
          <p:nvPr>
            <p:ph type="ftr"/>
          </p:nvPr>
        </p:nvSpPr>
        <p:spPr>
          <a:xfrm>
            <a:off x="0" y="10157400"/>
            <a:ext cx="3280680" cy="534240"/>
          </a:xfrm>
          <a:prstGeom prst="rect">
            <a:avLst/>
          </a:prstGeom>
          <a:noFill/>
          <a:ln w="0">
            <a:noFill/>
          </a:ln>
        </p:spPr>
        <p:txBody>
          <a:bodyPr lIns="0" rIns="0" tIns="0" bIns="0" anchor="b">
            <a:noAutofit/>
          </a:bodyPr>
          <a:p>
            <a:r>
              <a:rPr b="0" lang="es-ES" sz="1400" spc="-1" strike="noStrike">
                <a:latin typeface="Times New Roman"/>
              </a:rPr>
              <a:t>&lt;pie de página&gt;</a:t>
            </a:r>
            <a:endParaRPr b="0" lang="es-ES" sz="1400" spc="-1" strike="noStrike">
              <a:latin typeface="Times New Roman"/>
            </a:endParaRPr>
          </a:p>
        </p:txBody>
      </p:sp>
      <p:sp>
        <p:nvSpPr>
          <p:cNvPr id="119" name="PlaceHolder 6"/>
          <p:cNvSpPr>
            <a:spLocks noGrp="1"/>
          </p:cNvSpPr>
          <p:nvPr>
            <p:ph type="sldNum"/>
          </p:nvPr>
        </p:nvSpPr>
        <p:spPr>
          <a:xfrm>
            <a:off x="4278960" y="10157400"/>
            <a:ext cx="3280680" cy="534240"/>
          </a:xfrm>
          <a:prstGeom prst="rect">
            <a:avLst/>
          </a:prstGeom>
          <a:noFill/>
          <a:ln w="0">
            <a:noFill/>
          </a:ln>
        </p:spPr>
        <p:txBody>
          <a:bodyPr lIns="0" rIns="0" tIns="0" bIns="0" anchor="b">
            <a:noAutofit/>
          </a:bodyPr>
          <a:p>
            <a:pPr algn="r">
              <a:buNone/>
            </a:pPr>
            <a:fld id="{385E0E07-B137-4681-939A-619D73E7FCDD}" type="slidenum">
              <a:rPr b="0" lang="es-ES" sz="1400" spc="-1" strike="noStrike">
                <a:latin typeface="Times New Roman"/>
              </a:rPr>
              <a:t>&lt;número&gt;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sldImg"/>
          </p:nvPr>
        </p:nvSpPr>
        <p:spPr>
          <a:xfrm>
            <a:off x="685800" y="1143000"/>
            <a:ext cx="5484600" cy="3084120"/>
          </a:xfrm>
          <a:prstGeom prst="rect">
            <a:avLst/>
          </a:prstGeom>
          <a:ln w="0">
            <a:noFill/>
          </a:ln>
        </p:spPr>
      </p:sp>
      <p:sp>
        <p:nvSpPr>
          <p:cNvPr id="190" name="PlaceHolder 2"/>
          <p:cNvSpPr>
            <a:spLocks noGrp="1"/>
          </p:cNvSpPr>
          <p:nvPr>
            <p:ph type="body"/>
          </p:nvPr>
        </p:nvSpPr>
        <p:spPr>
          <a:xfrm>
            <a:off x="685800" y="4400640"/>
            <a:ext cx="5484240" cy="3598200"/>
          </a:xfrm>
          <a:prstGeom prst="rect">
            <a:avLst/>
          </a:prstGeom>
          <a:noFill/>
          <a:ln w="0">
            <a:noFill/>
          </a:ln>
        </p:spPr>
        <p:txBody>
          <a:bodyPr lIns="0" rIns="0" tIns="0" bIns="0" anchor="t">
            <a:noAutofit/>
          </a:bodyPr>
          <a:p>
            <a:endParaRPr b="0" lang="es-ES" sz="2000" spc="-1" strike="noStrike">
              <a:latin typeface="Arial"/>
            </a:endParaRPr>
          </a:p>
        </p:txBody>
      </p:sp>
      <p:sp>
        <p:nvSpPr>
          <p:cNvPr id="191" name="CustomShape 3"/>
          <p:cNvSpPr/>
          <p:nvPr/>
        </p:nvSpPr>
        <p:spPr>
          <a:xfrm>
            <a:off x="3884760" y="8685360"/>
            <a:ext cx="296964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BC2A57D8-C75E-4E6B-8A91-FDA8A48E1242}" type="slidenum">
              <a:rPr b="0" lang="es-ES" sz="1200" spc="-1" strike="noStrike">
                <a:solidFill>
                  <a:srgbClr val="000000"/>
                </a:solidFill>
                <a:latin typeface="+mn-lt"/>
                <a:ea typeface="+mn-ea"/>
              </a:rPr>
              <a:t>&lt;número&gt;</a:t>
            </a:fld>
            <a:endParaRPr b="0" lang="es-ES" sz="1200" spc="-1" strike="noStrike">
              <a:latin typeface="Arial"/>
            </a:endParaRPr>
          </a:p>
        </p:txBody>
      </p:sp>
      <p:sp>
        <p:nvSpPr>
          <p:cNvPr id="192" name="PlaceHolder 3"/>
          <p:cNvSpPr>
            <a:spLocks noGrp="1"/>
          </p:cNvSpPr>
          <p:nvPr>
            <p:ph type="ftr"/>
          </p:nvPr>
        </p:nvSpPr>
        <p:spPr>
          <a:xfrm>
            <a:off x="0" y="10157400"/>
            <a:ext cx="3280320" cy="533880"/>
          </a:xfrm>
          <a:prstGeom prst="rect">
            <a:avLst/>
          </a:prstGeom>
          <a:noFill/>
          <a:ln w="0">
            <a:noFill/>
          </a:ln>
        </p:spPr>
        <p:txBody>
          <a:bodyPr lIns="0" rIns="0" tIns="0" bIns="0" anchor="b">
            <a:noAutofit/>
          </a:bodyPr>
          <a:p>
            <a:pPr>
              <a:lnSpc>
                <a:spcPct val="100000"/>
              </a:lnSpc>
              <a:buNone/>
            </a:pPr>
            <a:r>
              <a:rPr b="0" lang="es-ES" sz="1400" spc="-1" strike="noStrike">
                <a:solidFill>
                  <a:srgbClr val="000000"/>
                </a:solidFill>
                <a:latin typeface="Times New Roman"/>
                <a:ea typeface="+mn-ea"/>
              </a:rPr>
              <a:t>&lt;pie de página&gt;</a:t>
            </a:r>
            <a:endParaRPr b="0" lang="es-ES" sz="1400" spc="-1" strike="noStrike">
              <a:latin typeface="Times New Roman"/>
            </a:endParaRPr>
          </a:p>
        </p:txBody>
      </p:sp>
      <p:sp>
        <p:nvSpPr>
          <p:cNvPr id="193" name="PlaceHolder 4"/>
          <p:cNvSpPr>
            <a:spLocks noGrp="1"/>
          </p:cNvSpPr>
          <p:nvPr>
            <p:ph type="sldNum"/>
          </p:nvPr>
        </p:nvSpPr>
        <p:spPr>
          <a:xfrm>
            <a:off x="4278960" y="10157400"/>
            <a:ext cx="3280320" cy="533880"/>
          </a:xfrm>
          <a:prstGeom prst="rect">
            <a:avLst/>
          </a:prstGeom>
          <a:noFill/>
          <a:ln w="0">
            <a:noFill/>
          </a:ln>
        </p:spPr>
        <p:txBody>
          <a:bodyPr lIns="0" rIns="0" tIns="0" bIns="0" anchor="b">
            <a:noAutofit/>
          </a:bodyPr>
          <a:p>
            <a:pPr algn="r">
              <a:lnSpc>
                <a:spcPct val="100000"/>
              </a:lnSpc>
              <a:buNone/>
            </a:pPr>
            <a:fld id="{03EBF226-05C3-4D99-89B3-EBB5EEA638AD}" type="slidenum">
              <a:rPr b="0" lang="es-ES" sz="1400" spc="-1" strike="noStrike">
                <a:solidFill>
                  <a:srgbClr val="000000"/>
                </a:solidFill>
                <a:latin typeface="Times New Roman"/>
                <a:ea typeface="+mn-ea"/>
              </a:rPr>
              <a:t>&lt;número&gt;</a:t>
            </a:fld>
            <a:endParaRPr b="0" lang="es-ES" sz="14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2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2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3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3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3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3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3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3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3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4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s-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4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5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5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5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5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5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5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5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6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6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6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6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7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7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7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7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7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7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s-E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s-E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1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1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1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1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1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1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s-ES" sz="1800" spc="-1" strike="noStrike">
              <a:solidFill>
                <a:srgbClr val="000000"/>
              </a:solidFill>
              <a:latin typeface="Arial"/>
            </a:endParaRPr>
          </a:p>
        </p:txBody>
      </p:sp>
      <p:sp>
        <p:nvSpPr>
          <p:cNvPr id="2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
        <p:nvSpPr>
          <p:cNvPr id="2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s-ES" sz="2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es-ES" sz="1800" spc="-1" strike="noStrike">
                <a:solidFill>
                  <a:srgbClr val="000000"/>
                </a:solidFill>
                <a:latin typeface="Arial"/>
              </a:rPr>
              <a:t>Pulse para editar el formato del texto de título</a:t>
            </a:r>
            <a:endParaRPr b="0" lang="es-ES" sz="1800" spc="-1" strike="noStrike">
              <a:solidFill>
                <a:srgbClr val="000000"/>
              </a:solidFill>
              <a:latin typeface="Arial"/>
            </a:endParaRPr>
          </a:p>
        </p:txBody>
      </p:sp>
      <p:sp>
        <p:nvSpPr>
          <p:cNvPr id="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ES" sz="2800" spc="-1" strike="noStrike">
                <a:solidFill>
                  <a:srgbClr val="000000"/>
                </a:solidFill>
                <a:latin typeface="Arial"/>
              </a:rPr>
              <a:t>Pulse para editar el formato de texto del esquema</a:t>
            </a:r>
            <a:endParaRPr b="0" lang="es-E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ES" sz="2000" spc="-1" strike="noStrike">
                <a:solidFill>
                  <a:srgbClr val="000000"/>
                </a:solidFill>
                <a:latin typeface="Arial"/>
              </a:rPr>
              <a:t>Segundo nivel del esquema</a:t>
            </a:r>
            <a:endParaRPr b="0" lang="es-E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ES" sz="1800" spc="-1" strike="noStrike">
                <a:solidFill>
                  <a:srgbClr val="000000"/>
                </a:solidFill>
                <a:latin typeface="Arial"/>
              </a:rPr>
              <a:t>Tercer nivel del esquema</a:t>
            </a:r>
            <a:endParaRPr b="0" lang="es-E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ES" sz="1800" spc="-1" strike="noStrike">
                <a:solidFill>
                  <a:srgbClr val="000000"/>
                </a:solidFill>
                <a:latin typeface="Arial"/>
              </a:rPr>
              <a:t>Cuarto nivel del esquema</a:t>
            </a:r>
            <a:endParaRPr b="0" lang="es-E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Arial"/>
              </a:rPr>
              <a:t>Quinto nivel del esquema</a:t>
            </a:r>
            <a:endParaRPr b="0" lang="es-E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Arial"/>
              </a:rPr>
              <a:t>Sexto nivel del esquema</a:t>
            </a:r>
            <a:endParaRPr b="0" lang="es-E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Arial"/>
              </a:rPr>
              <a:t>Séptimo nivel del esquema</a:t>
            </a:r>
            <a:endParaRPr b="0" lang="es-E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es-ES" sz="1800" spc="-1" strike="noStrike">
                <a:solidFill>
                  <a:srgbClr val="000000"/>
                </a:solidFill>
                <a:latin typeface="Arial"/>
              </a:rPr>
              <a:t>Pulse para editar el formato del texto de título</a:t>
            </a:r>
            <a:endParaRPr b="0" lang="es-ES" sz="1800" spc="-1" strike="noStrike">
              <a:solidFill>
                <a:srgbClr val="000000"/>
              </a:solidFill>
              <a:latin typeface="Arial"/>
            </a:endParaRPr>
          </a:p>
        </p:txBody>
      </p:sp>
      <p:sp>
        <p:nvSpPr>
          <p:cNvPr id="3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ES" sz="2800" spc="-1" strike="noStrike">
                <a:solidFill>
                  <a:srgbClr val="000000"/>
                </a:solidFill>
                <a:latin typeface="Arial"/>
              </a:rPr>
              <a:t>Pulse para editar el formato de texto del esquema</a:t>
            </a:r>
            <a:endParaRPr b="0" lang="es-E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ES" sz="2000" spc="-1" strike="noStrike">
                <a:solidFill>
                  <a:srgbClr val="000000"/>
                </a:solidFill>
                <a:latin typeface="Arial"/>
              </a:rPr>
              <a:t>Segundo nivel del esquema</a:t>
            </a:r>
            <a:endParaRPr b="0" lang="es-E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ES" sz="1800" spc="-1" strike="noStrike">
                <a:solidFill>
                  <a:srgbClr val="000000"/>
                </a:solidFill>
                <a:latin typeface="Arial"/>
              </a:rPr>
              <a:t>Tercer nivel del esquema</a:t>
            </a:r>
            <a:endParaRPr b="0" lang="es-E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ES" sz="1800" spc="-1" strike="noStrike">
                <a:solidFill>
                  <a:srgbClr val="000000"/>
                </a:solidFill>
                <a:latin typeface="Arial"/>
              </a:rPr>
              <a:t>Cuarto nivel del esquema</a:t>
            </a:r>
            <a:endParaRPr b="0" lang="es-E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Arial"/>
              </a:rPr>
              <a:t>Quinto nivel del esquema</a:t>
            </a:r>
            <a:endParaRPr b="0" lang="es-E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Arial"/>
              </a:rPr>
              <a:t>Sexto nivel del esquema</a:t>
            </a:r>
            <a:endParaRPr b="0" lang="es-E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Arial"/>
              </a:rPr>
              <a:t>Séptimo nivel del esquema</a:t>
            </a:r>
            <a:endParaRPr b="0" lang="es-E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es-ES" sz="1800" spc="-1" strike="noStrike">
                <a:solidFill>
                  <a:srgbClr val="000000"/>
                </a:solidFill>
                <a:latin typeface="Arial"/>
              </a:rPr>
              <a:t>Pulse para editar el formato del texto de título</a:t>
            </a:r>
            <a:endParaRPr b="0" lang="es-ES" sz="1800" spc="-1" strike="noStrike">
              <a:solidFill>
                <a:srgbClr val="000000"/>
              </a:solidFill>
              <a:latin typeface="Arial"/>
            </a:endParaRPr>
          </a:p>
        </p:txBody>
      </p:sp>
      <p:sp>
        <p:nvSpPr>
          <p:cNvPr id="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ES" sz="2800" spc="-1" strike="noStrike">
                <a:solidFill>
                  <a:srgbClr val="000000"/>
                </a:solidFill>
                <a:latin typeface="Arial"/>
              </a:rPr>
              <a:t>Pulse para editar el formato de texto del esquema</a:t>
            </a:r>
            <a:endParaRPr b="0" lang="es-E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ES" sz="2000" spc="-1" strike="noStrike">
                <a:solidFill>
                  <a:srgbClr val="000000"/>
                </a:solidFill>
                <a:latin typeface="Arial"/>
              </a:rPr>
              <a:t>Segundo nivel del esquema</a:t>
            </a:r>
            <a:endParaRPr b="0" lang="es-E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ES" sz="1800" spc="-1" strike="noStrike">
                <a:solidFill>
                  <a:srgbClr val="000000"/>
                </a:solidFill>
                <a:latin typeface="Arial"/>
              </a:rPr>
              <a:t>Tercer nivel del esquema</a:t>
            </a:r>
            <a:endParaRPr b="0" lang="es-E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ES" sz="1800" spc="-1" strike="noStrike">
                <a:solidFill>
                  <a:srgbClr val="000000"/>
                </a:solidFill>
                <a:latin typeface="Arial"/>
              </a:rPr>
              <a:t>Cuarto nivel del esquema</a:t>
            </a:r>
            <a:endParaRPr b="0" lang="es-E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Arial"/>
              </a:rPr>
              <a:t>Quinto nivel del esquema</a:t>
            </a:r>
            <a:endParaRPr b="0" lang="es-E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Arial"/>
              </a:rPr>
              <a:t>Sexto nivel del esquema</a:t>
            </a:r>
            <a:endParaRPr b="0" lang="es-E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Arial"/>
              </a:rPr>
              <a:t>Séptimo nivel del esquema</a:t>
            </a:r>
            <a:endParaRPr b="0" lang="es-E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png"/><Relationship Id="rId9"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jpe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jpe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gif"/><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jpeg"/><Relationship Id="rId17" Type="http://schemas.openxmlformats.org/officeDocument/2006/relationships/image" Target="../media/image34.png"/><Relationship Id="rId18" Type="http://schemas.openxmlformats.org/officeDocument/2006/relationships/slideLayout" Target="../slideLayouts/slideLayout25.xml"/><Relationship Id="rId19"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20" name="CustomShape 1"/>
          <p:cNvSpPr/>
          <p:nvPr/>
        </p:nvSpPr>
        <p:spPr>
          <a:xfrm>
            <a:off x="3155760" y="1672560"/>
            <a:ext cx="5769360" cy="1652400"/>
          </a:xfrm>
          <a:prstGeom prst="rect">
            <a:avLst/>
          </a:prstGeom>
          <a:noFill/>
          <a:ln w="0">
            <a:noFill/>
          </a:ln>
        </p:spPr>
        <p:style>
          <a:lnRef idx="0"/>
          <a:fillRef idx="0"/>
          <a:effectRef idx="0"/>
          <a:fontRef idx="minor"/>
        </p:style>
        <p:txBody>
          <a:bodyPr lIns="90000" rIns="90000" tIns="45000" bIns="45000" anchor="b">
            <a:noAutofit/>
          </a:bodyPr>
          <a:p>
            <a:pPr algn="ctr">
              <a:lnSpc>
                <a:spcPct val="90000"/>
              </a:lnSpc>
              <a:buNone/>
            </a:pPr>
            <a:endParaRPr b="0" lang="es-ES" sz="1800" spc="-1" strike="noStrike">
              <a:latin typeface="Arial"/>
            </a:endParaRPr>
          </a:p>
          <a:p>
            <a:pPr algn="ctr">
              <a:lnSpc>
                <a:spcPct val="90000"/>
              </a:lnSpc>
              <a:buNone/>
            </a:pPr>
            <a:endParaRPr b="0" lang="es-ES" sz="1800" spc="-1" strike="noStrike">
              <a:latin typeface="Arial"/>
            </a:endParaRPr>
          </a:p>
          <a:p>
            <a:pPr algn="ctr">
              <a:lnSpc>
                <a:spcPct val="90000"/>
              </a:lnSpc>
              <a:buNone/>
            </a:pPr>
            <a:endParaRPr b="0" lang="es-ES" sz="1800" spc="-1" strike="noStrike">
              <a:latin typeface="Arial"/>
            </a:endParaRPr>
          </a:p>
          <a:p>
            <a:pPr algn="ctr">
              <a:lnSpc>
                <a:spcPct val="90000"/>
              </a:lnSpc>
              <a:buNone/>
            </a:pPr>
            <a:r>
              <a:rPr b="1" lang="es-ES" sz="5400" spc="-1" strike="noStrike">
                <a:solidFill>
                  <a:srgbClr val="ffffff"/>
                </a:solidFill>
                <a:latin typeface="Arial"/>
                <a:ea typeface="DejaVu Sans"/>
              </a:rPr>
              <a:t>ACTIVIDAD 1. Generación de Conocimiento Azul</a:t>
            </a:r>
            <a:endParaRPr b="0" lang="es-ES" sz="5400" spc="-1" strike="noStrike">
              <a:latin typeface="Arial"/>
            </a:endParaRPr>
          </a:p>
        </p:txBody>
      </p:sp>
      <p:sp>
        <p:nvSpPr>
          <p:cNvPr id="121" name="CustomShape 2"/>
          <p:cNvSpPr/>
          <p:nvPr/>
        </p:nvSpPr>
        <p:spPr>
          <a:xfrm>
            <a:off x="3186720" y="3671280"/>
            <a:ext cx="5769360" cy="1652400"/>
          </a:xfrm>
          <a:prstGeom prst="rect">
            <a:avLst/>
          </a:prstGeom>
          <a:noFill/>
          <a:ln w="0">
            <a:noFill/>
          </a:ln>
        </p:spPr>
        <p:style>
          <a:lnRef idx="0"/>
          <a:fillRef idx="0"/>
          <a:effectRef idx="0"/>
          <a:fontRef idx="minor"/>
        </p:style>
        <p:txBody>
          <a:bodyPr lIns="90000" rIns="90000" tIns="45000" bIns="45000" anchor="t">
            <a:noAutofit/>
          </a:bodyPr>
          <a:p>
            <a:pPr algn="ctr">
              <a:lnSpc>
                <a:spcPct val="90000"/>
              </a:lnSpc>
              <a:spcBef>
                <a:spcPts val="1001"/>
              </a:spcBef>
              <a:buNone/>
            </a:pPr>
            <a:r>
              <a:rPr b="0" lang="es-ES" sz="2400" spc="-1" strike="noStrike">
                <a:solidFill>
                  <a:srgbClr val="ffffff"/>
                </a:solidFill>
                <a:latin typeface="Arial"/>
                <a:ea typeface="DejaVu Sans"/>
              </a:rPr>
              <a:t>1.3. Estudio de las necesidades de los subsectores del Crecimiento Azul en el espacio transfronterizo</a:t>
            </a:r>
            <a:endParaRPr b="0" lang="es-ES" sz="2400" spc="-1" strike="noStrike">
              <a:latin typeface="Arial"/>
            </a:endParaRPr>
          </a:p>
        </p:txBody>
      </p:sp>
      <p:sp>
        <p:nvSpPr>
          <p:cNvPr id="122" name="CustomShape 3"/>
          <p:cNvSpPr/>
          <p:nvPr/>
        </p:nvSpPr>
        <p:spPr>
          <a:xfrm>
            <a:off x="4173840" y="5135400"/>
            <a:ext cx="4369320" cy="402120"/>
          </a:xfrm>
          <a:prstGeom prst="rect">
            <a:avLst/>
          </a:prstGeom>
          <a:noFill/>
          <a:ln w="0">
            <a:noFill/>
          </a:ln>
        </p:spPr>
        <p:style>
          <a:lnRef idx="0"/>
          <a:fillRef idx="0"/>
          <a:effectRef idx="0"/>
          <a:fontRef idx="minor"/>
        </p:style>
        <p:txBody>
          <a:bodyPr lIns="90000" rIns="90000" tIns="45000" bIns="45000" anchor="t">
            <a:normAutofit fontScale="95000"/>
          </a:bodyPr>
          <a:p>
            <a:pPr algn="ctr">
              <a:lnSpc>
                <a:spcPct val="90000"/>
              </a:lnSpc>
              <a:spcBef>
                <a:spcPts val="1001"/>
              </a:spcBef>
              <a:buNone/>
            </a:pPr>
            <a:r>
              <a:rPr b="0" lang="es-ES" sz="2400" spc="-1" strike="noStrike">
                <a:solidFill>
                  <a:srgbClr val="ffffff"/>
                </a:solidFill>
                <a:latin typeface="Arial"/>
                <a:ea typeface="DejaVu Sans"/>
              </a:rPr>
              <a:t>Sevilla, 7 de junio de 2023</a:t>
            </a:r>
            <a:endParaRPr b="0" lang="es-ES" sz="2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79" name="CustomShape 2"/>
          <p:cNvSpPr/>
          <p:nvPr/>
        </p:nvSpPr>
        <p:spPr>
          <a:xfrm>
            <a:off x="838080" y="1147680"/>
            <a:ext cx="7800120" cy="4690440"/>
          </a:xfrm>
          <a:prstGeom prst="rect">
            <a:avLst/>
          </a:prstGeom>
          <a:noFill/>
          <a:ln w="0">
            <a:noFill/>
          </a:ln>
        </p:spPr>
        <p:style>
          <a:lnRef idx="0"/>
          <a:fillRef idx="0"/>
          <a:effectRef idx="0"/>
          <a:fontRef idx="minor"/>
        </p:style>
        <p:txBody>
          <a:bodyPr lIns="90000" rIns="90000" tIns="45000" bIns="45000" anchor="t">
            <a:spAutoFit/>
          </a:bodyPr>
          <a:p>
            <a:pPr>
              <a:lnSpc>
                <a:spcPct val="90000"/>
              </a:lnSpc>
              <a:spcBef>
                <a:spcPts val="1001"/>
              </a:spcBef>
              <a:buNone/>
            </a:pPr>
            <a:r>
              <a:rPr b="1" lang="es-ES" sz="2800" spc="-1" strike="noStrike">
                <a:solidFill>
                  <a:srgbClr val="ffffff"/>
                </a:solidFill>
                <a:latin typeface="Calibri"/>
                <a:ea typeface="DejaVu Sans"/>
              </a:rPr>
              <a:t>1.3.3 Estudio de base para las estrategias de crecimiento azul.</a:t>
            </a:r>
            <a:endParaRPr b="0" lang="es-ES" sz="2800" spc="-1" strike="noStrike">
              <a:latin typeface="Arial"/>
            </a:endParaRPr>
          </a:p>
          <a:p>
            <a:pPr>
              <a:lnSpc>
                <a:spcPct val="90000"/>
              </a:lnSpc>
              <a:spcBef>
                <a:spcPts val="1001"/>
              </a:spcBef>
              <a:buNone/>
            </a:pPr>
            <a:endParaRPr b="0" lang="es-ES" sz="2800" spc="-1" strike="noStrike">
              <a:latin typeface="Arial"/>
            </a:endParaRPr>
          </a:p>
          <a:p>
            <a:pPr>
              <a:lnSpc>
                <a:spcPct val="90000"/>
              </a:lnSpc>
              <a:spcBef>
                <a:spcPts val="1001"/>
              </a:spcBef>
              <a:buNone/>
            </a:pPr>
            <a:r>
              <a:rPr b="0" lang="es-ES" sz="2800" spc="-1" strike="noStrike">
                <a:solidFill>
                  <a:srgbClr val="ffffff"/>
                </a:solidFill>
                <a:latin typeface="Calibri"/>
                <a:ea typeface="DejaVu Sans"/>
              </a:rPr>
              <a:t>Resultados:</a:t>
            </a:r>
            <a:endParaRPr b="0" lang="es-ES" sz="2800" spc="-1" strike="noStrike">
              <a:latin typeface="Arial"/>
            </a:endParaRPr>
          </a:p>
          <a:p>
            <a:pPr marL="457920" indent="-457200">
              <a:lnSpc>
                <a:spcPct val="90000"/>
              </a:lnSpc>
              <a:spcBef>
                <a:spcPts val="1001"/>
              </a:spcBef>
              <a:buClr>
                <a:srgbClr val="ffffff"/>
              </a:buClr>
              <a:buSzPct val="45000"/>
              <a:buFont typeface="Wingdings" charset="2"/>
              <a:buChar char=""/>
            </a:pPr>
            <a:r>
              <a:rPr b="0" lang="es-ES" sz="2800" spc="-1" strike="noStrike">
                <a:solidFill>
                  <a:srgbClr val="ffffff"/>
                </a:solidFill>
                <a:latin typeface="Calibri"/>
                <a:ea typeface="DejaVu Sans"/>
              </a:rPr>
              <a:t>Directorio de empresas de la economía azul en los territorios AAA+</a:t>
            </a:r>
            <a:endParaRPr b="0" lang="es-ES" sz="2800" spc="-1" strike="noStrike">
              <a:latin typeface="Arial"/>
            </a:endParaRPr>
          </a:p>
          <a:p>
            <a:pPr marL="457920" indent="-457200">
              <a:lnSpc>
                <a:spcPct val="90000"/>
              </a:lnSpc>
              <a:spcBef>
                <a:spcPts val="1001"/>
              </a:spcBef>
              <a:buClr>
                <a:srgbClr val="ffffff"/>
              </a:buClr>
              <a:buSzPct val="45000"/>
              <a:buFont typeface="Wingdings" charset="2"/>
              <a:buChar char=""/>
            </a:pPr>
            <a:r>
              <a:rPr b="0" lang="es-ES" sz="2800" spc="-1" strike="noStrike">
                <a:solidFill>
                  <a:srgbClr val="ffffff"/>
                </a:solidFill>
                <a:latin typeface="Calibri"/>
                <a:ea typeface="DejaVu Sans"/>
              </a:rPr>
              <a:t>Delimitación y caracterización de los subsectores</a:t>
            </a:r>
            <a:endParaRPr b="0" lang="es-ES" sz="2800" spc="-1" strike="noStrike">
              <a:latin typeface="Arial"/>
            </a:endParaRPr>
          </a:p>
          <a:p>
            <a:pPr marL="457920" indent="-457200">
              <a:lnSpc>
                <a:spcPct val="90000"/>
              </a:lnSpc>
              <a:spcBef>
                <a:spcPts val="1001"/>
              </a:spcBef>
              <a:buClr>
                <a:srgbClr val="ffffff"/>
              </a:buClr>
              <a:buSzPct val="45000"/>
              <a:buFont typeface="Wingdings" charset="2"/>
              <a:buChar char=""/>
            </a:pPr>
            <a:r>
              <a:rPr b="0" lang="es-ES" sz="2800" spc="-1" strike="noStrike">
                <a:solidFill>
                  <a:srgbClr val="ffffff"/>
                </a:solidFill>
                <a:latin typeface="Calibri"/>
                <a:ea typeface="DejaVu Sans"/>
              </a:rPr>
              <a:t>Identificación de </a:t>
            </a:r>
            <a:r>
              <a:rPr b="0" i="1" lang="es-ES" sz="2800" spc="-1" strike="noStrike">
                <a:solidFill>
                  <a:srgbClr val="ffffff"/>
                </a:solidFill>
                <a:latin typeface="Calibri"/>
                <a:ea typeface="DejaVu Sans"/>
              </a:rPr>
              <a:t>Necesidades</a:t>
            </a:r>
            <a:r>
              <a:rPr b="0" lang="es-ES" sz="2800" spc="-1" strike="noStrike">
                <a:solidFill>
                  <a:srgbClr val="ffffff"/>
                </a:solidFill>
                <a:latin typeface="Calibri"/>
                <a:ea typeface="DejaVu Sans"/>
              </a:rPr>
              <a:t> de las empresas y </a:t>
            </a:r>
            <a:r>
              <a:rPr b="0" i="1" lang="es-ES" sz="2800" spc="-1" strike="noStrike">
                <a:solidFill>
                  <a:srgbClr val="ffffff"/>
                </a:solidFill>
                <a:latin typeface="Calibri"/>
                <a:ea typeface="DejaVu Sans"/>
              </a:rPr>
              <a:t>Soluciones</a:t>
            </a:r>
            <a:endParaRPr b="0" lang="es-ES" sz="2800" spc="-1" strike="noStrike">
              <a:latin typeface="Arial"/>
            </a:endParaRPr>
          </a:p>
          <a:p>
            <a:pPr marL="457920" indent="-457200">
              <a:lnSpc>
                <a:spcPct val="90000"/>
              </a:lnSpc>
              <a:spcBef>
                <a:spcPts val="1001"/>
              </a:spcBef>
              <a:buClr>
                <a:srgbClr val="ffffff"/>
              </a:buClr>
              <a:buSzPct val="45000"/>
              <a:buFont typeface="Wingdings" charset="2"/>
              <a:buChar char=""/>
            </a:pPr>
            <a:r>
              <a:rPr b="0" lang="es-ES" sz="2800" spc="-1" strike="noStrike">
                <a:solidFill>
                  <a:srgbClr val="ffffff"/>
                </a:solidFill>
                <a:latin typeface="Calibri"/>
                <a:ea typeface="DejaVu Sans"/>
              </a:rPr>
              <a:t>Directorio de agentes solucionadores</a:t>
            </a: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80" name="CustomShape 2"/>
          <p:cNvSpPr/>
          <p:nvPr/>
        </p:nvSpPr>
        <p:spPr>
          <a:xfrm>
            <a:off x="264600" y="962640"/>
            <a:ext cx="7970760" cy="5011560"/>
          </a:xfrm>
          <a:prstGeom prst="rect">
            <a:avLst/>
          </a:prstGeom>
          <a:noFill/>
          <a:ln w="0">
            <a:noFill/>
          </a:ln>
        </p:spPr>
        <p:style>
          <a:lnRef idx="0"/>
          <a:fillRef idx="0"/>
          <a:effectRef idx="0"/>
          <a:fontRef idx="minor"/>
        </p:style>
        <p:txBody>
          <a:bodyPr lIns="90000" rIns="90000" tIns="45000" bIns="45000" anchor="t">
            <a:normAutofit fontScale="84000"/>
          </a:bodyPr>
          <a:p>
            <a:pPr algn="just">
              <a:lnSpc>
                <a:spcPct val="90000"/>
              </a:lnSpc>
              <a:spcBef>
                <a:spcPts val="1001"/>
              </a:spcBef>
              <a:buNone/>
            </a:pPr>
            <a:r>
              <a:rPr b="1" lang="es-ES" sz="2800" spc="-1" strike="noStrike">
                <a:solidFill>
                  <a:srgbClr val="2f5597"/>
                </a:solidFill>
                <a:latin typeface="Calibri"/>
                <a:ea typeface="DejaVu Sans"/>
              </a:rPr>
              <a:t>1.3.4. Análisis e informe de la situación del crecimiento azul de la Eurorregión AAA+ con relación al contexto internacional.</a:t>
            </a:r>
            <a:endParaRPr b="0" lang="es-ES" sz="2800" spc="-1" strike="noStrike">
              <a:latin typeface="Arial"/>
            </a:endParaRPr>
          </a:p>
          <a:p>
            <a:pPr algn="just">
              <a:lnSpc>
                <a:spcPct val="90000"/>
              </a:lnSpc>
              <a:spcBef>
                <a:spcPts val="1001"/>
              </a:spcBef>
              <a:buNone/>
            </a:pPr>
            <a:endParaRPr b="0" lang="es-ES" sz="2800" spc="-1" strike="noStrike">
              <a:latin typeface="Arial"/>
            </a:endParaRPr>
          </a:p>
          <a:p>
            <a:pPr algn="just">
              <a:lnSpc>
                <a:spcPct val="90000"/>
              </a:lnSpc>
              <a:spcBef>
                <a:spcPts val="1001"/>
              </a:spcBef>
              <a:buNone/>
            </a:pPr>
            <a:endParaRPr b="0" lang="es-ES" sz="2800" spc="-1" strike="noStrike">
              <a:latin typeface="Arial"/>
            </a:endParaRPr>
          </a:p>
          <a:p>
            <a:pPr algn="just">
              <a:lnSpc>
                <a:spcPct val="90000"/>
              </a:lnSpc>
              <a:spcBef>
                <a:spcPts val="1001"/>
              </a:spcBef>
              <a:buNone/>
            </a:pPr>
            <a:r>
              <a:rPr b="1" lang="es-ES" sz="2800" spc="-1" strike="noStrike">
                <a:solidFill>
                  <a:srgbClr val="3d65af"/>
                </a:solidFill>
                <a:latin typeface="Calibri"/>
                <a:ea typeface="DejaVu Sans"/>
              </a:rPr>
              <a:t>Resultados:</a:t>
            </a:r>
            <a:endParaRPr b="0" lang="es-ES" sz="2800" spc="-1" strike="noStrike">
              <a:latin typeface="Arial"/>
            </a:endParaRPr>
          </a:p>
          <a:p>
            <a:pPr marL="228600" indent="-227160" algn="just">
              <a:lnSpc>
                <a:spcPct val="90000"/>
              </a:lnSpc>
              <a:spcBef>
                <a:spcPts val="1001"/>
              </a:spcBef>
              <a:buClr>
                <a:srgbClr val="00538b"/>
              </a:buClr>
              <a:buFont typeface="Arial"/>
              <a:buChar char="•"/>
            </a:pPr>
            <a:r>
              <a:rPr b="1" lang="es-ES" sz="2800" spc="-1" strike="noStrike">
                <a:solidFill>
                  <a:srgbClr val="3d65af"/>
                </a:solidFill>
                <a:latin typeface="Calibri"/>
                <a:ea typeface="DejaVu Sans"/>
              </a:rPr>
              <a:t>Identificación de la situación actual de las diferentes políticas de apoyo a la internacionalización del sector en las diferentes regiones (Andalucía, Algarve, Alentejo y Galicia).</a:t>
            </a:r>
            <a:endParaRPr b="0" lang="es-ES" sz="2800" spc="-1" strike="noStrike">
              <a:latin typeface="Arial"/>
            </a:endParaRPr>
          </a:p>
          <a:p>
            <a:pPr marL="1440" algn="just">
              <a:lnSpc>
                <a:spcPct val="90000"/>
              </a:lnSpc>
              <a:spcBef>
                <a:spcPts val="1001"/>
              </a:spcBef>
              <a:buNone/>
            </a:pPr>
            <a:endParaRPr b="0" lang="es-ES" sz="2800" spc="-1" strike="noStrike">
              <a:latin typeface="Arial"/>
            </a:endParaRPr>
          </a:p>
          <a:p>
            <a:pPr marL="228600" indent="-227160" algn="just">
              <a:lnSpc>
                <a:spcPct val="90000"/>
              </a:lnSpc>
              <a:spcBef>
                <a:spcPts val="1001"/>
              </a:spcBef>
              <a:buClr>
                <a:srgbClr val="00538b"/>
              </a:buClr>
              <a:buFont typeface="Arial"/>
              <a:buChar char="•"/>
            </a:pPr>
            <a:r>
              <a:rPr b="1" lang="es-ES" sz="2800" spc="-1" strike="noStrike">
                <a:solidFill>
                  <a:srgbClr val="3d65af"/>
                </a:solidFill>
                <a:latin typeface="Calibri"/>
                <a:ea typeface="DejaVu Sans"/>
              </a:rPr>
              <a:t>Registro de foros de ámbito comercial existentes en los diferentes subsectores, de utilidad para las empresas de la economía azul.</a:t>
            </a:r>
            <a:endParaRPr b="0" lang="es-ES" sz="2800" spc="-1" strike="noStrike">
              <a:latin typeface="Arial"/>
            </a:endParaRPr>
          </a:p>
          <a:p>
            <a:pPr algn="just">
              <a:lnSpc>
                <a:spcPct val="90000"/>
              </a:lnSpc>
              <a:spcBef>
                <a:spcPts val="1001"/>
              </a:spcBef>
              <a:buNone/>
            </a:pP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81" name="CuadroTexto 2"/>
          <p:cNvSpPr/>
          <p:nvPr/>
        </p:nvSpPr>
        <p:spPr>
          <a:xfrm>
            <a:off x="457200" y="3189960"/>
            <a:ext cx="7904520" cy="3233160"/>
          </a:xfrm>
          <a:prstGeom prst="rect">
            <a:avLst/>
          </a:prstGeom>
          <a:noFill/>
          <a:ln w="0">
            <a:noFill/>
          </a:ln>
        </p:spPr>
        <p:style>
          <a:lnRef idx="0"/>
          <a:fillRef idx="0"/>
          <a:effectRef idx="0"/>
          <a:fontRef idx="minor"/>
        </p:style>
        <p:txBody>
          <a:bodyPr lIns="90000" rIns="90000" tIns="45000" bIns="45000" anchor="t">
            <a:spAutoFit/>
          </a:bodyPr>
          <a:p>
            <a:pPr algn="just">
              <a:lnSpc>
                <a:spcPct val="115000"/>
              </a:lnSpc>
              <a:spcAft>
                <a:spcPts val="799"/>
              </a:spcAft>
              <a:buNone/>
            </a:pPr>
            <a:r>
              <a:rPr b="1" lang="es-ES" sz="1800" spc="-1" strike="noStrike">
                <a:solidFill>
                  <a:srgbClr val="2e75b6"/>
                </a:solidFill>
                <a:latin typeface="Arial"/>
                <a:ea typeface="Calibri"/>
              </a:rPr>
              <a:t>El informe se divide en </a:t>
            </a:r>
            <a:r>
              <a:rPr b="1" lang="es-ES" sz="1800" spc="-1" strike="noStrike" u="sng">
                <a:solidFill>
                  <a:srgbClr val="2e75b6"/>
                </a:solidFill>
                <a:uFillTx/>
                <a:latin typeface="Arial"/>
                <a:ea typeface="Calibri"/>
              </a:rPr>
              <a:t>tres grandes bloques: </a:t>
            </a:r>
            <a:endParaRPr b="0" lang="es-ES" sz="1800" spc="-1" strike="noStrike">
              <a:latin typeface="Arial"/>
            </a:endParaRPr>
          </a:p>
          <a:p>
            <a:pPr marL="285840" indent="-285840" algn="just">
              <a:lnSpc>
                <a:spcPct val="115000"/>
              </a:lnSpc>
              <a:spcAft>
                <a:spcPts val="799"/>
              </a:spcAft>
              <a:buClr>
                <a:srgbClr val="2e75b6"/>
              </a:buClr>
              <a:buFont typeface="Arial"/>
              <a:buChar char="•"/>
            </a:pPr>
            <a:r>
              <a:rPr b="1" lang="es-ES" sz="1800" spc="-1" strike="noStrike">
                <a:solidFill>
                  <a:srgbClr val="2e75b6"/>
                </a:solidFill>
                <a:latin typeface="Arial"/>
                <a:ea typeface="Calibri"/>
              </a:rPr>
              <a:t>Mapa sobre crecimiento azul en la Eurorregión AAA y las regiones y países del entorno europeo e internacional – identificando posteriormente proyectos e iniciativas políticas. </a:t>
            </a:r>
            <a:endParaRPr b="0" lang="es-ES" sz="1800" spc="-1" strike="noStrike">
              <a:latin typeface="Arial"/>
            </a:endParaRPr>
          </a:p>
          <a:p>
            <a:pPr marL="285840" indent="-285840" algn="just">
              <a:lnSpc>
                <a:spcPct val="115000"/>
              </a:lnSpc>
              <a:spcAft>
                <a:spcPts val="799"/>
              </a:spcAft>
              <a:buClr>
                <a:srgbClr val="2e75b6"/>
              </a:buClr>
              <a:buFont typeface="Arial"/>
              <a:buChar char="•"/>
            </a:pPr>
            <a:r>
              <a:rPr b="1" lang="es-ES" sz="1800" spc="-1" strike="noStrike">
                <a:solidFill>
                  <a:srgbClr val="2e75b6"/>
                </a:solidFill>
                <a:latin typeface="Arial"/>
                <a:ea typeface="Calibri"/>
              </a:rPr>
              <a:t>Análisis DAFO del crecimiento azul en la Eurorregión AAA, el contexto internacional y europeo.</a:t>
            </a:r>
            <a:endParaRPr b="0" lang="es-ES" sz="1800" spc="-1" strike="noStrike">
              <a:latin typeface="Arial"/>
            </a:endParaRPr>
          </a:p>
          <a:p>
            <a:pPr marL="285840" indent="-285840" algn="just">
              <a:lnSpc>
                <a:spcPct val="115000"/>
              </a:lnSpc>
              <a:spcAft>
                <a:spcPts val="799"/>
              </a:spcAft>
              <a:buClr>
                <a:srgbClr val="2e75b6"/>
              </a:buClr>
              <a:buFont typeface="Arial"/>
              <a:buChar char="•"/>
            </a:pPr>
            <a:r>
              <a:rPr b="1" lang="es-ES" sz="1800" spc="-1" strike="noStrike">
                <a:solidFill>
                  <a:srgbClr val="2e75b6"/>
                </a:solidFill>
                <a:latin typeface="Arial"/>
                <a:ea typeface="Calibri"/>
              </a:rPr>
              <a:t>Conclusiones con una hoja de ruta en las que se recogen elementos para dar mayor visibilidad y mejorar el posicionamiento del proyecto</a:t>
            </a:r>
            <a:endParaRPr b="0" lang="es-ES" sz="1800" spc="-1" strike="noStrike">
              <a:latin typeface="Arial"/>
            </a:endParaRPr>
          </a:p>
        </p:txBody>
      </p:sp>
      <p:sp>
        <p:nvSpPr>
          <p:cNvPr id="182" name="CuadroTexto 4"/>
          <p:cNvSpPr/>
          <p:nvPr/>
        </p:nvSpPr>
        <p:spPr>
          <a:xfrm>
            <a:off x="327960" y="510480"/>
            <a:ext cx="8033760" cy="1241640"/>
          </a:xfrm>
          <a:prstGeom prst="rect">
            <a:avLst/>
          </a:prstGeom>
          <a:noFill/>
          <a:ln w="0">
            <a:noFill/>
          </a:ln>
        </p:spPr>
        <p:style>
          <a:lnRef idx="0"/>
          <a:fillRef idx="0"/>
          <a:effectRef idx="0"/>
          <a:fontRef idx="minor"/>
        </p:style>
        <p:txBody>
          <a:bodyPr lIns="90000" rIns="90000" tIns="45000" bIns="45000" anchor="t">
            <a:spAutoFit/>
          </a:bodyPr>
          <a:p>
            <a:pPr algn="just">
              <a:lnSpc>
                <a:spcPct val="90000"/>
              </a:lnSpc>
              <a:spcBef>
                <a:spcPts val="1001"/>
              </a:spcBef>
              <a:buNone/>
            </a:pPr>
            <a:r>
              <a:rPr b="1" lang="es-ES" sz="2800" spc="-1" strike="noStrike">
                <a:solidFill>
                  <a:srgbClr val="2f5597"/>
                </a:solidFill>
                <a:latin typeface="Calibri"/>
                <a:ea typeface="DejaVu Sans"/>
              </a:rPr>
              <a:t>1.3.4. Análisis e informe de la situación del crecimiento azul de la Eurorregión AAA+ con relación al contexto internacional.</a:t>
            </a:r>
            <a:endParaRPr b="0" lang="es-ES" sz="2800" spc="-1" strike="noStrike">
              <a:latin typeface="Arial"/>
            </a:endParaRPr>
          </a:p>
        </p:txBody>
      </p:sp>
      <p:sp>
        <p:nvSpPr>
          <p:cNvPr id="183" name="CuadroTexto 6"/>
          <p:cNvSpPr/>
          <p:nvPr/>
        </p:nvSpPr>
        <p:spPr>
          <a:xfrm>
            <a:off x="457200" y="1950120"/>
            <a:ext cx="8226360" cy="720360"/>
          </a:xfrm>
          <a:prstGeom prst="rect">
            <a:avLst/>
          </a:prstGeom>
          <a:noFill/>
          <a:ln w="0">
            <a:noFill/>
          </a:ln>
        </p:spPr>
        <p:style>
          <a:lnRef idx="0"/>
          <a:fillRef idx="0"/>
          <a:effectRef idx="0"/>
          <a:fontRef idx="minor"/>
        </p:style>
        <p:txBody>
          <a:bodyPr lIns="90000" rIns="90000" tIns="45000" bIns="45000" anchor="t">
            <a:spAutoFit/>
          </a:bodyPr>
          <a:p>
            <a:pPr algn="just">
              <a:lnSpc>
                <a:spcPct val="115000"/>
              </a:lnSpc>
              <a:spcAft>
                <a:spcPts val="799"/>
              </a:spcAft>
              <a:buNone/>
            </a:pPr>
            <a:r>
              <a:rPr b="1" lang="es-ES" sz="1800" spc="-1" strike="noStrike">
                <a:solidFill>
                  <a:srgbClr val="2e75b6"/>
                </a:solidFill>
                <a:latin typeface="Arial"/>
                <a:ea typeface="Calibri"/>
              </a:rPr>
              <a:t>INFORME SOBRE ESTADO DE SITUACIÓN DE LA ECONOMÍA AZUL EN LA EURORREGIÓN</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84" name="Título 1"/>
          <p:cNvSpPr/>
          <p:nvPr/>
        </p:nvSpPr>
        <p:spPr>
          <a:xfrm>
            <a:off x="-24840" y="143640"/>
            <a:ext cx="5582160" cy="392400"/>
          </a:xfrm>
          <a:prstGeom prst="rect">
            <a:avLst/>
          </a:prstGeom>
          <a:noFill/>
          <a:ln w="0">
            <a:noFill/>
          </a:ln>
        </p:spPr>
        <p:style>
          <a:lnRef idx="0"/>
          <a:fillRef idx="0"/>
          <a:effectRef idx="0"/>
          <a:fontRef idx="minor"/>
        </p:style>
        <p:txBody>
          <a:bodyPr anchor="ctr">
            <a:noAutofit/>
          </a:bodyPr>
          <a:p>
            <a:pPr>
              <a:lnSpc>
                <a:spcPct val="90000"/>
              </a:lnSpc>
              <a:buNone/>
            </a:pPr>
            <a:r>
              <a:rPr b="1" lang="es-ES_tradnl" sz="3200" spc="-1" strike="noStrike">
                <a:solidFill>
                  <a:srgbClr val="203864"/>
                </a:solidFill>
                <a:latin typeface="Arial Nova"/>
                <a:ea typeface="DejaVu Sans"/>
              </a:rPr>
              <a:t>Análisis DAFO: claves</a:t>
            </a:r>
            <a:endParaRPr b="0" lang="es-ES" sz="3200" spc="-1" strike="noStrike">
              <a:latin typeface="Arial"/>
            </a:endParaRPr>
          </a:p>
        </p:txBody>
      </p:sp>
      <p:sp>
        <p:nvSpPr>
          <p:cNvPr id="185" name="CuadroTexto 3"/>
          <p:cNvSpPr/>
          <p:nvPr/>
        </p:nvSpPr>
        <p:spPr>
          <a:xfrm>
            <a:off x="84240" y="1128960"/>
            <a:ext cx="8987400" cy="5444280"/>
          </a:xfrm>
          <a:prstGeom prst="rect">
            <a:avLst/>
          </a:prstGeom>
          <a:noFill/>
          <a:ln w="0">
            <a:noFill/>
          </a:ln>
        </p:spPr>
        <p:style>
          <a:lnRef idx="0"/>
          <a:fillRef idx="0"/>
          <a:effectRef idx="0"/>
          <a:fontRef idx="minor"/>
        </p:style>
        <p:txBody>
          <a:bodyPr lIns="90000" rIns="90000" tIns="45000" bIns="45000" anchor="t">
            <a:spAutoFit/>
          </a:bodyPr>
          <a:p>
            <a:pPr marL="285840" indent="-285840" algn="just">
              <a:lnSpc>
                <a:spcPct val="100000"/>
              </a:lnSpc>
              <a:buClr>
                <a:srgbClr val="000000"/>
              </a:buClr>
              <a:buFont typeface="Wingdings" charset="2"/>
              <a:buChar char=""/>
            </a:pPr>
            <a:r>
              <a:rPr b="0" lang="es-ES" sz="1600" spc="-1" strike="noStrike">
                <a:solidFill>
                  <a:srgbClr val="000000"/>
                </a:solidFill>
                <a:latin typeface="Arial Nova Light"/>
                <a:ea typeface="Calibri"/>
              </a:rPr>
              <a:t>La situación de España es </a:t>
            </a:r>
            <a:r>
              <a:rPr b="1" lang="es-ES" sz="1600" spc="-1" strike="noStrike">
                <a:solidFill>
                  <a:srgbClr val="000000"/>
                </a:solidFill>
                <a:latin typeface="Arial Nova Light"/>
                <a:ea typeface="Calibri"/>
              </a:rPr>
              <a:t>relativamente favorable </a:t>
            </a:r>
            <a:r>
              <a:rPr b="0" lang="es-ES" sz="1600" spc="-1" strike="noStrike">
                <a:solidFill>
                  <a:srgbClr val="000000"/>
                </a:solidFill>
                <a:latin typeface="Arial Nova Light"/>
                <a:ea typeface="Calibri"/>
              </a:rPr>
              <a:t>en el análisis en clave comparada con otros países con grandes líneas de costa de la Unión Europea aunque se observa una </a:t>
            </a:r>
            <a:r>
              <a:rPr b="1" lang="es-ES" sz="1600" spc="-1" strike="noStrike">
                <a:solidFill>
                  <a:srgbClr val="000000"/>
                </a:solidFill>
                <a:latin typeface="Arial Nova Light"/>
                <a:ea typeface="Calibri"/>
              </a:rPr>
              <a:t>falta de una estrategia país </a:t>
            </a:r>
            <a:r>
              <a:rPr b="0" lang="es-ES" sz="1600" spc="-1" strike="noStrike">
                <a:solidFill>
                  <a:srgbClr val="000000"/>
                </a:solidFill>
                <a:latin typeface="Arial Nova Light"/>
                <a:ea typeface="Calibri"/>
              </a:rPr>
              <a:t>en material de crecimiento azul o una mayor priorización del crecimiento azul en el Plan de Recuperación español.</a:t>
            </a:r>
            <a:endParaRPr b="0" lang="es-ES" sz="1600" spc="-1" strike="noStrike">
              <a:latin typeface="Arial"/>
            </a:endParaRPr>
          </a:p>
          <a:p>
            <a:pPr marL="285840" indent="-285840" algn="just">
              <a:lnSpc>
                <a:spcPct val="100000"/>
              </a:lnSpc>
              <a:buClr>
                <a:srgbClr val="000000"/>
              </a:buClr>
              <a:buFont typeface="Wingdings" charset="2"/>
              <a:buChar char=""/>
            </a:pPr>
            <a:r>
              <a:rPr b="1" lang="es-ES" sz="1600" spc="-1" strike="noStrike">
                <a:solidFill>
                  <a:srgbClr val="000000"/>
                </a:solidFill>
                <a:latin typeface="Arial Nova Light"/>
                <a:ea typeface="Calibri"/>
              </a:rPr>
              <a:t>Las fortalezas del sector se derivan de cuestiones estructurales</a:t>
            </a:r>
            <a:r>
              <a:rPr b="0" lang="es-ES" sz="1600" spc="-1" strike="noStrike">
                <a:solidFill>
                  <a:srgbClr val="000000"/>
                </a:solidFill>
                <a:latin typeface="Arial Nova Light"/>
                <a:ea typeface="Calibri"/>
              </a:rPr>
              <a:t>, como la posición geográfica privilegiada de la Península, la Presidencia Española del Consejo en 2023, o el lugar que ocupa el crecimiento azul en las prioridades de la Comisión.</a:t>
            </a:r>
            <a:endParaRPr b="0" lang="es-ES" sz="1600" spc="-1" strike="noStrike">
              <a:latin typeface="Arial"/>
            </a:endParaRPr>
          </a:p>
          <a:p>
            <a:pPr marL="285840" indent="-285840" algn="just">
              <a:lnSpc>
                <a:spcPct val="100000"/>
              </a:lnSpc>
              <a:buClr>
                <a:srgbClr val="000000"/>
              </a:buClr>
              <a:buFont typeface="Wingdings" charset="2"/>
              <a:buChar char=""/>
            </a:pPr>
            <a:r>
              <a:rPr b="1" lang="es-ES" sz="1600" spc="-1" strike="noStrike">
                <a:solidFill>
                  <a:srgbClr val="000000"/>
                </a:solidFill>
                <a:latin typeface="Arial Nova Light"/>
                <a:ea typeface="DejaVu Sans"/>
              </a:rPr>
              <a:t>Renovables: </a:t>
            </a:r>
            <a:r>
              <a:rPr b="0" lang="es-ES" sz="1600" spc="-1" strike="noStrike">
                <a:solidFill>
                  <a:srgbClr val="000000"/>
                </a:solidFill>
                <a:latin typeface="Arial Nova Light"/>
                <a:ea typeface="Calibri"/>
              </a:rPr>
              <a:t>potencial de viento necesario para construir un sector fuerte, sin embargo, dificulta el marco normativo que ha ido ralentizando este proceso. Destacar que la industria de producción de materiales para la eólica flotante se ha desarrollado gracias a la capacidad y conocimiento de la industria española. Gran potencial de crecimiento, y además contará previsiblemente con el PERTE ERHA para fomentar el crecimiento, desarrollo e innovación en el sector.</a:t>
            </a:r>
            <a:r>
              <a:rPr b="0" lang="es-ES" sz="1600" spc="-1" strike="noStrike">
                <a:solidFill>
                  <a:srgbClr val="000000"/>
                </a:solidFill>
                <a:latin typeface="Arial Nova Light"/>
                <a:ea typeface="Times New Roman"/>
              </a:rPr>
              <a:t> </a:t>
            </a:r>
            <a:r>
              <a:rPr b="0" lang="es-ES" sz="1600" spc="-1" strike="noStrike">
                <a:solidFill>
                  <a:srgbClr val="000000"/>
                </a:solidFill>
                <a:latin typeface="Arial Nova Light"/>
                <a:ea typeface="DejaVu Sans"/>
              </a:rPr>
              <a:t> </a:t>
            </a:r>
            <a:endParaRPr b="0" lang="es-ES" sz="1600" spc="-1" strike="noStrike">
              <a:latin typeface="Arial"/>
            </a:endParaRPr>
          </a:p>
          <a:p>
            <a:pPr marL="285840" indent="-285840" algn="just">
              <a:lnSpc>
                <a:spcPct val="100000"/>
              </a:lnSpc>
              <a:buClr>
                <a:srgbClr val="000000"/>
              </a:buClr>
              <a:buFont typeface="Wingdings" charset="2"/>
              <a:buChar char=""/>
            </a:pPr>
            <a:r>
              <a:rPr b="1" lang="es-ES" sz="1600" spc="-1" strike="noStrike">
                <a:solidFill>
                  <a:srgbClr val="000000"/>
                </a:solidFill>
                <a:latin typeface="Arial Nova Light"/>
                <a:ea typeface="DejaVu Sans"/>
              </a:rPr>
              <a:t>Pesca y acuicultura: </a:t>
            </a:r>
            <a:r>
              <a:rPr b="0" lang="es-ES" sz="1600" spc="-1" strike="noStrike">
                <a:solidFill>
                  <a:srgbClr val="000000"/>
                </a:solidFill>
                <a:latin typeface="Arial Nova Light"/>
                <a:ea typeface="Calibri"/>
              </a:rPr>
              <a:t>falta de datos actualizados en varios ámbitos que dificulta el análisis detallado de ciertos elementos clave. Ambos sectores podrían beneficiarse enormemente de nuevas inyecciones de financiación para su modernización y su transformación hacia modelos más sostenibles y descarbonizados.</a:t>
            </a:r>
            <a:r>
              <a:rPr b="0" lang="es-ES" sz="1600" spc="-1" strike="noStrike">
                <a:solidFill>
                  <a:srgbClr val="000000"/>
                </a:solidFill>
                <a:latin typeface="Arial Nova Light"/>
                <a:ea typeface="Times New Roman"/>
              </a:rPr>
              <a:t> </a:t>
            </a:r>
            <a:r>
              <a:rPr b="0" lang="es-ES" sz="1600" spc="-1" strike="noStrike">
                <a:solidFill>
                  <a:srgbClr val="000000"/>
                </a:solidFill>
                <a:latin typeface="Arial Nova Light"/>
                <a:ea typeface="DejaVu Sans"/>
              </a:rPr>
              <a:t> </a:t>
            </a:r>
            <a:endParaRPr b="0" lang="es-ES" sz="1600" spc="-1" strike="noStrike">
              <a:latin typeface="Arial"/>
            </a:endParaRPr>
          </a:p>
          <a:p>
            <a:pPr marL="285840" indent="-285840" algn="just">
              <a:lnSpc>
                <a:spcPct val="100000"/>
              </a:lnSpc>
              <a:buClr>
                <a:srgbClr val="000000"/>
              </a:buClr>
              <a:buFont typeface="Wingdings" charset="2"/>
              <a:buChar char=""/>
            </a:pPr>
            <a:r>
              <a:rPr b="1" lang="es-ES" sz="1600" spc="-1" strike="noStrike">
                <a:solidFill>
                  <a:srgbClr val="000000"/>
                </a:solidFill>
                <a:latin typeface="Arial Nova Light"/>
                <a:ea typeface="DejaVu Sans"/>
              </a:rPr>
              <a:t>Puertos y logística: </a:t>
            </a:r>
            <a:r>
              <a:rPr b="0" lang="es-ES" sz="1600" spc="-1" strike="noStrike">
                <a:solidFill>
                  <a:srgbClr val="000000"/>
                </a:solidFill>
                <a:latin typeface="Arial Nova Light"/>
                <a:ea typeface="DejaVu Sans"/>
              </a:rPr>
              <a:t>posición privilegiada, comercio de puertos, acceso a rutas rápidas. Mejora en modernización e innovación (Roterdam y Amberes como referencia). </a:t>
            </a:r>
            <a:endParaRPr b="0" lang="es-ES" sz="1600" spc="-1" strike="noStrike">
              <a:latin typeface="Arial"/>
            </a:endParaRPr>
          </a:p>
          <a:p>
            <a:pPr marL="285840" indent="-285840" algn="just">
              <a:lnSpc>
                <a:spcPct val="100000"/>
              </a:lnSpc>
              <a:buClr>
                <a:srgbClr val="000000"/>
              </a:buClr>
              <a:buFont typeface="Wingdings" charset="2"/>
              <a:buChar char=""/>
            </a:pPr>
            <a:r>
              <a:rPr b="1" lang="es-ES" sz="1600" spc="-1" strike="noStrike">
                <a:solidFill>
                  <a:srgbClr val="000000"/>
                </a:solidFill>
                <a:latin typeface="Arial Nova Light"/>
                <a:ea typeface="DejaVu Sans"/>
              </a:rPr>
              <a:t>Sector turístico: </a:t>
            </a:r>
            <a:r>
              <a:rPr b="0" lang="es-ES" sz="1600" spc="-1" strike="noStrike">
                <a:solidFill>
                  <a:srgbClr val="000000"/>
                </a:solidFill>
                <a:latin typeface="Arial Nova Light"/>
                <a:ea typeface="DejaVu Sans"/>
              </a:rPr>
              <a:t>necesidad de moverse hacia modelos de turismo sostenible. Primeros pasos dados por la Junta. </a:t>
            </a:r>
            <a:endParaRPr b="0" lang="es-ES" sz="1600" spc="-1" strike="noStrike">
              <a:latin typeface="Arial"/>
            </a:endParaRPr>
          </a:p>
          <a:p>
            <a:pPr marL="285840" indent="-285840" algn="just">
              <a:lnSpc>
                <a:spcPct val="100000"/>
              </a:lnSpc>
              <a:buClr>
                <a:srgbClr val="000000"/>
              </a:buClr>
              <a:buFont typeface="Wingdings" charset="2"/>
              <a:buChar char=""/>
            </a:pPr>
            <a:r>
              <a:rPr b="1" lang="es-ES" sz="1600" spc="-1" strike="noStrike">
                <a:solidFill>
                  <a:srgbClr val="000000"/>
                </a:solidFill>
                <a:latin typeface="Arial Nova Light"/>
                <a:ea typeface="DejaVu Sans"/>
              </a:rPr>
              <a:t>Biotecnología: </a:t>
            </a:r>
            <a:r>
              <a:rPr b="0" lang="es-ES" sz="1600" spc="-1" strike="noStrike">
                <a:solidFill>
                  <a:srgbClr val="000000"/>
                </a:solidFill>
                <a:latin typeface="Arial Nova Light"/>
                <a:ea typeface="DejaVu Sans"/>
              </a:rPr>
              <a:t>liderazgo en España. Galicia como referencia. </a:t>
            </a:r>
            <a:endParaRPr b="0" lang="es-ES" sz="1600" spc="-1" strike="noStrike">
              <a:latin typeface="Arial"/>
            </a:endParaRPr>
          </a:p>
          <a:p>
            <a:pPr algn="just">
              <a:lnSpc>
                <a:spcPct val="100000"/>
              </a:lnSpc>
              <a:buNone/>
            </a:pPr>
            <a:endParaRPr b="0" lang="es-ES" sz="16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86" name="CustomShape 1"/>
          <p:cNvSpPr/>
          <p:nvPr/>
        </p:nvSpPr>
        <p:spPr>
          <a:xfrm>
            <a:off x="808920" y="483120"/>
            <a:ext cx="7504560" cy="815760"/>
          </a:xfrm>
          <a:prstGeom prst="rect">
            <a:avLst/>
          </a:prstGeom>
          <a:noFill/>
          <a:ln w="0">
            <a:noFill/>
          </a:ln>
        </p:spPr>
        <p:style>
          <a:lnRef idx="0"/>
          <a:fillRef idx="0"/>
          <a:effectRef idx="0"/>
          <a:fontRef idx="minor"/>
        </p:style>
        <p:txBody>
          <a:bodyPr lIns="90000" rIns="90000" tIns="45000" bIns="45000" anchor="ctr">
            <a:noAutofit/>
          </a:bodyPr>
          <a:p>
            <a:pPr>
              <a:lnSpc>
                <a:spcPct val="90000"/>
              </a:lnSpc>
              <a:spcBef>
                <a:spcPts val="1001"/>
              </a:spcBef>
              <a:buNone/>
            </a:pPr>
            <a:r>
              <a:rPr b="1" lang="es-ES" sz="2800" spc="-1" strike="noStrike">
                <a:solidFill>
                  <a:srgbClr val="ffffff"/>
                </a:solidFill>
                <a:latin typeface="Calibri"/>
                <a:ea typeface="DejaVu Sans"/>
              </a:rPr>
              <a:t>1.3.4. Análisis e informe de la situación del crecimiento azul de la Eurorregión AAA+ con relación al contexto internacional.</a:t>
            </a:r>
            <a:endParaRPr b="0" lang="es-ES" sz="2800" spc="-1" strike="noStrike">
              <a:latin typeface="Arial"/>
            </a:endParaRPr>
          </a:p>
          <a:p>
            <a:pPr>
              <a:lnSpc>
                <a:spcPct val="90000"/>
              </a:lnSpc>
              <a:spcBef>
                <a:spcPts val="1001"/>
              </a:spcBef>
              <a:buNone/>
            </a:pPr>
            <a:r>
              <a:rPr b="1" lang="es-ES" sz="2800" spc="-1" strike="noStrike">
                <a:solidFill>
                  <a:srgbClr val="ffffff"/>
                </a:solidFill>
                <a:latin typeface="Calibri"/>
                <a:ea typeface="DejaVu Sans"/>
              </a:rPr>
              <a:t>Conclusiones</a:t>
            </a:r>
            <a:endParaRPr b="0" lang="es-ES" sz="2800" spc="-1" strike="noStrike">
              <a:latin typeface="Arial"/>
            </a:endParaRPr>
          </a:p>
        </p:txBody>
      </p:sp>
      <p:sp>
        <p:nvSpPr>
          <p:cNvPr id="187" name="CustomShape 2"/>
          <p:cNvSpPr/>
          <p:nvPr/>
        </p:nvSpPr>
        <p:spPr>
          <a:xfrm>
            <a:off x="838080" y="2002680"/>
            <a:ext cx="7800120" cy="4566240"/>
          </a:xfrm>
          <a:prstGeom prst="rect">
            <a:avLst/>
          </a:prstGeom>
          <a:noFill/>
          <a:ln w="0">
            <a:noFill/>
          </a:ln>
        </p:spPr>
        <p:style>
          <a:lnRef idx="0"/>
          <a:fillRef idx="0"/>
          <a:effectRef idx="0"/>
          <a:fontRef idx="minor"/>
        </p:style>
        <p:txBody>
          <a:bodyPr lIns="90000" rIns="90000" tIns="45000" bIns="45000" anchor="t">
            <a:spAutoFit/>
          </a:bodyPr>
          <a:p>
            <a:pPr algn="just">
              <a:lnSpc>
                <a:spcPct val="90000"/>
              </a:lnSpc>
              <a:spcBef>
                <a:spcPts val="1001"/>
              </a:spcBef>
              <a:buNone/>
            </a:pPr>
            <a:r>
              <a:rPr b="1" lang="es-ES" sz="2000" spc="-1" strike="noStrike">
                <a:solidFill>
                  <a:srgbClr val="ffffff"/>
                </a:solidFill>
                <a:latin typeface="Calibri"/>
                <a:ea typeface="DejaVu Sans"/>
              </a:rPr>
              <a:t>Propuesta de EXTENDA S.A. para avanzar en el conocimiento económico y  social: Nuevas estadísticas oficiales</a:t>
            </a:r>
            <a:endParaRPr b="0" lang="es-ES" sz="2000" spc="-1" strike="noStrike">
              <a:latin typeface="Arial"/>
            </a:endParaRPr>
          </a:p>
          <a:p>
            <a:pPr marL="216000" indent="-215280" algn="just">
              <a:lnSpc>
                <a:spcPct val="90000"/>
              </a:lnSpc>
              <a:spcBef>
                <a:spcPts val="1001"/>
              </a:spcBef>
              <a:buClr>
                <a:srgbClr val="ffffff"/>
              </a:buClr>
              <a:buSzPct val="45000"/>
              <a:buFont typeface="Wingdings" charset="2"/>
              <a:buChar char=""/>
            </a:pPr>
            <a:r>
              <a:rPr b="1" lang="es-ES" sz="2000" spc="-1" strike="noStrike">
                <a:solidFill>
                  <a:srgbClr val="ffffff"/>
                </a:solidFill>
                <a:latin typeface="Calibri"/>
                <a:ea typeface="DejaVu Sans"/>
              </a:rPr>
              <a:t>Definición oficial del sector de la  economía azul.</a:t>
            </a:r>
            <a:endParaRPr b="0" lang="es-ES" sz="2000" spc="-1" strike="noStrike">
              <a:latin typeface="Arial"/>
            </a:endParaRPr>
          </a:p>
          <a:p>
            <a:pPr marL="216000" indent="-215280" algn="just">
              <a:lnSpc>
                <a:spcPct val="90000"/>
              </a:lnSpc>
              <a:spcBef>
                <a:spcPts val="1001"/>
              </a:spcBef>
              <a:buClr>
                <a:srgbClr val="ffffff"/>
              </a:buClr>
              <a:buSzPct val="45000"/>
              <a:buFont typeface="Wingdings" charset="2"/>
              <a:buChar char=""/>
            </a:pPr>
            <a:r>
              <a:rPr b="1" lang="es-ES" sz="2000" spc="-1" strike="noStrike">
                <a:solidFill>
                  <a:srgbClr val="ffffff"/>
                </a:solidFill>
                <a:latin typeface="Calibri"/>
                <a:ea typeface="DejaVu Sans"/>
              </a:rPr>
              <a:t>Crear nuevas actividades económicas en NACE (clasificación estadística europea de actividades económicas) y sus correspondientes CNAE  que recojan todas las actividades que conforman el sector de la economía azul.</a:t>
            </a:r>
            <a:endParaRPr b="0" lang="es-ES" sz="2000" spc="-1" strike="noStrike">
              <a:latin typeface="Arial"/>
            </a:endParaRPr>
          </a:p>
          <a:p>
            <a:pPr marL="216000" indent="-215280" algn="just">
              <a:lnSpc>
                <a:spcPct val="90000"/>
              </a:lnSpc>
              <a:spcBef>
                <a:spcPts val="1001"/>
              </a:spcBef>
              <a:buClr>
                <a:srgbClr val="ffffff"/>
              </a:buClr>
              <a:buSzPct val="45000"/>
              <a:buFont typeface="Wingdings" charset="2"/>
              <a:buChar char=""/>
            </a:pPr>
            <a:r>
              <a:rPr b="1" lang="es-ES" sz="2000" spc="-1" strike="noStrike">
                <a:solidFill>
                  <a:srgbClr val="ffffff"/>
                </a:solidFill>
                <a:latin typeface="Calibri"/>
                <a:ea typeface="DejaVu Sans"/>
              </a:rPr>
              <a:t>Realizar una encuesta periódica al sector  para identificar donde hay que actuar</a:t>
            </a:r>
            <a:endParaRPr b="0" lang="es-ES" sz="2000" spc="-1" strike="noStrike">
              <a:latin typeface="Arial"/>
            </a:endParaRPr>
          </a:p>
          <a:p>
            <a:pPr algn="just">
              <a:lnSpc>
                <a:spcPct val="90000"/>
              </a:lnSpc>
              <a:spcBef>
                <a:spcPts val="1001"/>
              </a:spcBef>
              <a:buNone/>
            </a:pPr>
            <a:endParaRPr b="0" lang="es-ES" sz="2000" spc="-1" strike="noStrike">
              <a:latin typeface="Arial"/>
            </a:endParaRPr>
          </a:p>
          <a:p>
            <a:pPr algn="just">
              <a:lnSpc>
                <a:spcPct val="90000"/>
              </a:lnSpc>
              <a:spcBef>
                <a:spcPts val="1001"/>
              </a:spcBef>
              <a:buNone/>
            </a:pPr>
            <a:r>
              <a:rPr b="1" lang="es-ES" sz="2000" spc="-1" strike="noStrike">
                <a:solidFill>
                  <a:srgbClr val="ffffff"/>
                </a:solidFill>
                <a:latin typeface="Calibri"/>
                <a:ea typeface="DejaVu Sans"/>
              </a:rPr>
              <a:t>Todo ello, permitirá obtener un inventario de quienes la conforman y una mejor aproximación a su importancia económica (V.A.B, Empleo etc..) y sus necesidades para  su  desarrollo y sinergias.  En definitiva información necesaria para actuar desde las administraciones públicas.</a:t>
            </a:r>
            <a:endParaRPr b="0" lang="es-ES"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88" name="Retângulo 8"/>
          <p:cNvSpPr/>
          <p:nvPr/>
        </p:nvSpPr>
        <p:spPr>
          <a:xfrm>
            <a:off x="3776400" y="1686240"/>
            <a:ext cx="4638600" cy="2101320"/>
          </a:xfrm>
          <a:prstGeom prst="rect">
            <a:avLst/>
          </a:prstGeom>
          <a:solidFill>
            <a:schemeClr val="accent1">
              <a:lumMod val="60000"/>
              <a:lumOff val="40000"/>
            </a:schemeClr>
          </a:solidFill>
          <a:ln w="0">
            <a:noFill/>
          </a:ln>
        </p:spPr>
        <p:style>
          <a:lnRef idx="0"/>
          <a:fillRef idx="0"/>
          <a:effectRef idx="0"/>
          <a:fontRef idx="minor"/>
        </p:style>
        <p:txBody>
          <a:bodyPr lIns="90000" rIns="90000" tIns="45000" bIns="45000" anchor="t">
            <a:spAutoFit/>
          </a:bodyPr>
          <a:p>
            <a:pPr algn="ctr">
              <a:lnSpc>
                <a:spcPct val="100000"/>
              </a:lnSpc>
              <a:buNone/>
            </a:pPr>
            <a:r>
              <a:rPr b="1" lang="pt-PT" sz="4400" spc="-1" strike="noStrike">
                <a:solidFill>
                  <a:srgbClr val="000000"/>
                </a:solidFill>
                <a:latin typeface="Arial"/>
                <a:ea typeface="DejaVu Sans"/>
              </a:rPr>
              <a:t>Muchas gracias</a:t>
            </a:r>
            <a:endParaRPr b="0" lang="es-ES" sz="4400" spc="-1" strike="noStrike">
              <a:latin typeface="Arial"/>
            </a:endParaRPr>
          </a:p>
          <a:p>
            <a:pPr algn="ctr">
              <a:lnSpc>
                <a:spcPct val="100000"/>
              </a:lnSpc>
              <a:buNone/>
            </a:pPr>
            <a:r>
              <a:rPr b="1" lang="pt-PT" sz="4400" spc="-1" strike="noStrike">
                <a:solidFill>
                  <a:srgbClr val="000000"/>
                </a:solidFill>
                <a:latin typeface="Arial"/>
                <a:ea typeface="DejaVu Sans"/>
              </a:rPr>
              <a:t>Muito obrigado</a:t>
            </a:r>
            <a:endParaRPr b="0" lang="es-ES" sz="4400" spc="-1" strike="noStrike">
              <a:latin typeface="Arial"/>
            </a:endParaRPr>
          </a:p>
          <a:p>
            <a:pPr algn="ctr">
              <a:lnSpc>
                <a:spcPct val="100000"/>
              </a:lnSpc>
              <a:buNone/>
            </a:pPr>
            <a:r>
              <a:rPr b="1" lang="pt-PT" sz="4400" spc="-1" strike="noStrike">
                <a:solidFill>
                  <a:srgbClr val="000000"/>
                </a:solidFill>
                <a:latin typeface="Arial"/>
                <a:ea typeface="DejaVu Sans"/>
              </a:rPr>
              <a:t>Moitas grazas</a:t>
            </a:r>
            <a:endParaRPr b="0" lang="es-ES" sz="4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23" name="CustomShape 1"/>
          <p:cNvSpPr/>
          <p:nvPr/>
        </p:nvSpPr>
        <p:spPr>
          <a:xfrm>
            <a:off x="573120" y="249480"/>
            <a:ext cx="7009560" cy="812160"/>
          </a:xfrm>
          <a:prstGeom prst="rect">
            <a:avLst/>
          </a:prstGeom>
          <a:noFill/>
          <a:ln w="0">
            <a:noFill/>
          </a:ln>
        </p:spPr>
        <p:style>
          <a:lnRef idx="0"/>
          <a:fillRef idx="0"/>
          <a:effectRef idx="0"/>
          <a:fontRef idx="minor"/>
        </p:style>
        <p:txBody>
          <a:bodyPr lIns="90000" rIns="90000" tIns="45000" bIns="45000" anchor="ctr">
            <a:noAutofit/>
          </a:bodyPr>
          <a:p>
            <a:pPr>
              <a:lnSpc>
                <a:spcPct val="90000"/>
              </a:lnSpc>
              <a:buNone/>
            </a:pPr>
            <a:r>
              <a:rPr b="1" lang="es-ES" sz="4000" spc="-1" strike="noStrike">
                <a:solidFill>
                  <a:srgbClr val="ffffff"/>
                </a:solidFill>
                <a:latin typeface="Arial"/>
                <a:ea typeface="DejaVu Sans"/>
              </a:rPr>
              <a:t>1. Socios</a:t>
            </a:r>
            <a:endParaRPr b="0" lang="es-ES" sz="4000" spc="-1" strike="noStrike">
              <a:latin typeface="Arial"/>
            </a:endParaRPr>
          </a:p>
        </p:txBody>
      </p:sp>
      <p:sp>
        <p:nvSpPr>
          <p:cNvPr id="124" name="CustomShape 2"/>
          <p:cNvSpPr/>
          <p:nvPr/>
        </p:nvSpPr>
        <p:spPr>
          <a:xfrm>
            <a:off x="4078080" y="1177560"/>
            <a:ext cx="2543040" cy="979560"/>
          </a:xfrm>
          <a:prstGeom prst="rect">
            <a:avLst/>
          </a:prstGeom>
          <a:noFill/>
          <a:ln w="0">
            <a:noFill/>
          </a:ln>
        </p:spPr>
        <p:style>
          <a:lnRef idx="0"/>
          <a:fillRef idx="0"/>
          <a:effectRef idx="0"/>
          <a:fontRef idx="minor"/>
        </p:style>
        <p:txBody>
          <a:bodyPr lIns="90000" rIns="90000" tIns="45000" bIns="45000" anchor="t">
            <a:normAutofit/>
          </a:bodyPr>
          <a:p>
            <a:pPr>
              <a:lnSpc>
                <a:spcPct val="90000"/>
              </a:lnSpc>
              <a:spcBef>
                <a:spcPts val="1001"/>
              </a:spcBef>
              <a:buNone/>
            </a:pPr>
            <a:endParaRPr b="0" lang="es-ES" sz="1800" spc="-1" strike="noStrike">
              <a:latin typeface="Arial"/>
            </a:endParaRPr>
          </a:p>
          <a:p>
            <a:pPr>
              <a:lnSpc>
                <a:spcPct val="90000"/>
              </a:lnSpc>
              <a:spcBef>
                <a:spcPts val="1001"/>
              </a:spcBef>
              <a:buNone/>
            </a:pPr>
            <a:endParaRPr b="0" lang="es-ES" sz="1800" spc="-1" strike="noStrike">
              <a:latin typeface="Arial"/>
            </a:endParaRPr>
          </a:p>
          <a:p>
            <a:pPr>
              <a:lnSpc>
                <a:spcPct val="90000"/>
              </a:lnSpc>
              <a:spcBef>
                <a:spcPts val="1001"/>
              </a:spcBef>
              <a:buNone/>
            </a:pPr>
            <a:endParaRPr b="0" lang="es-ES" sz="1800" spc="-1" strike="noStrike">
              <a:latin typeface="Arial"/>
            </a:endParaRPr>
          </a:p>
          <a:p>
            <a:pPr>
              <a:lnSpc>
                <a:spcPct val="90000"/>
              </a:lnSpc>
              <a:spcBef>
                <a:spcPts val="1001"/>
              </a:spcBef>
              <a:buNone/>
            </a:pPr>
            <a:endParaRPr b="0" lang="es-ES" sz="1800" spc="-1" strike="noStrike">
              <a:latin typeface="Arial"/>
            </a:endParaRPr>
          </a:p>
          <a:p>
            <a:pPr>
              <a:lnSpc>
                <a:spcPct val="90000"/>
              </a:lnSpc>
              <a:spcBef>
                <a:spcPts val="1001"/>
              </a:spcBef>
              <a:buNone/>
            </a:pPr>
            <a:endParaRPr b="0" lang="es-ES" sz="1800" spc="-1" strike="noStrike">
              <a:latin typeface="Arial"/>
            </a:endParaRPr>
          </a:p>
        </p:txBody>
      </p:sp>
      <p:pic>
        <p:nvPicPr>
          <p:cNvPr id="125" name="Imagen 124" descr=""/>
          <p:cNvPicPr/>
          <p:nvPr/>
        </p:nvPicPr>
        <p:blipFill>
          <a:blip r:embed="rId2"/>
          <a:stretch/>
        </p:blipFill>
        <p:spPr>
          <a:xfrm>
            <a:off x="6300000" y="2340000"/>
            <a:ext cx="1439640" cy="736920"/>
          </a:xfrm>
          <a:prstGeom prst="rect">
            <a:avLst/>
          </a:prstGeom>
          <a:ln w="0">
            <a:noFill/>
          </a:ln>
        </p:spPr>
      </p:pic>
      <p:pic>
        <p:nvPicPr>
          <p:cNvPr id="126" name="Imagen 125" descr=""/>
          <p:cNvPicPr/>
          <p:nvPr/>
        </p:nvPicPr>
        <p:blipFill>
          <a:blip r:embed="rId3"/>
          <a:srcRect l="0" t="0" r="54106" b="0"/>
          <a:stretch/>
        </p:blipFill>
        <p:spPr>
          <a:xfrm>
            <a:off x="2103840" y="4965120"/>
            <a:ext cx="1315800" cy="878400"/>
          </a:xfrm>
          <a:prstGeom prst="rect">
            <a:avLst/>
          </a:prstGeom>
          <a:ln w="0">
            <a:noFill/>
          </a:ln>
        </p:spPr>
      </p:pic>
      <p:pic>
        <p:nvPicPr>
          <p:cNvPr id="127" name="Imagen 126" descr=""/>
          <p:cNvPicPr/>
          <p:nvPr/>
        </p:nvPicPr>
        <p:blipFill>
          <a:blip r:embed="rId4"/>
          <a:srcRect l="13760" t="19462" r="12843" b="0"/>
          <a:stretch/>
        </p:blipFill>
        <p:spPr>
          <a:xfrm>
            <a:off x="5660640" y="4965120"/>
            <a:ext cx="1539000" cy="794520"/>
          </a:xfrm>
          <a:prstGeom prst="rect">
            <a:avLst/>
          </a:prstGeom>
          <a:ln w="0">
            <a:noFill/>
          </a:ln>
        </p:spPr>
      </p:pic>
      <p:pic>
        <p:nvPicPr>
          <p:cNvPr id="128" name="Imagen 127" descr=""/>
          <p:cNvPicPr/>
          <p:nvPr/>
        </p:nvPicPr>
        <p:blipFill>
          <a:blip r:embed="rId5"/>
          <a:srcRect l="5273" t="20763" r="8741" b="25759"/>
          <a:stretch/>
        </p:blipFill>
        <p:spPr>
          <a:xfrm>
            <a:off x="900000" y="2369160"/>
            <a:ext cx="2159640" cy="681480"/>
          </a:xfrm>
          <a:prstGeom prst="rect">
            <a:avLst/>
          </a:prstGeom>
          <a:ln w="0">
            <a:noFill/>
          </a:ln>
        </p:spPr>
      </p:pic>
      <p:pic>
        <p:nvPicPr>
          <p:cNvPr id="129" name="Imagen 128" descr=""/>
          <p:cNvPicPr/>
          <p:nvPr/>
        </p:nvPicPr>
        <p:blipFill>
          <a:blip r:embed="rId6"/>
          <a:stretch/>
        </p:blipFill>
        <p:spPr>
          <a:xfrm>
            <a:off x="5994720" y="3671640"/>
            <a:ext cx="2284920" cy="683640"/>
          </a:xfrm>
          <a:prstGeom prst="rect">
            <a:avLst/>
          </a:prstGeom>
          <a:ln w="0">
            <a:noFill/>
          </a:ln>
        </p:spPr>
      </p:pic>
      <p:pic>
        <p:nvPicPr>
          <p:cNvPr id="130" name="Imagen 129" descr=""/>
          <p:cNvPicPr/>
          <p:nvPr/>
        </p:nvPicPr>
        <p:blipFill>
          <a:blip r:embed="rId7"/>
          <a:stretch/>
        </p:blipFill>
        <p:spPr>
          <a:xfrm>
            <a:off x="1260000" y="3589920"/>
            <a:ext cx="1591560" cy="794160"/>
          </a:xfrm>
          <a:prstGeom prst="rect">
            <a:avLst/>
          </a:prstGeom>
          <a:ln w="0">
            <a:noFill/>
          </a:ln>
        </p:spPr>
      </p:pic>
      <p:pic>
        <p:nvPicPr>
          <p:cNvPr id="131" name="Imagen 130" descr=""/>
          <p:cNvPicPr/>
          <p:nvPr/>
        </p:nvPicPr>
        <p:blipFill>
          <a:blip r:embed="rId8"/>
          <a:stretch/>
        </p:blipFill>
        <p:spPr>
          <a:xfrm>
            <a:off x="3124440" y="1069200"/>
            <a:ext cx="3059640" cy="806400"/>
          </a:xfrm>
          <a:prstGeom prst="rect">
            <a:avLst/>
          </a:prstGeom>
          <a:ln w="0">
            <a:noFill/>
          </a:ln>
        </p:spPr>
      </p:pic>
      <p:sp>
        <p:nvSpPr>
          <p:cNvPr id="132" name="CuadroTexto 1"/>
          <p:cNvSpPr/>
          <p:nvPr/>
        </p:nvSpPr>
        <p:spPr>
          <a:xfrm>
            <a:off x="3071160" y="1912320"/>
            <a:ext cx="3712320" cy="5166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1400" spc="-1" strike="noStrike">
                <a:solidFill>
                  <a:srgbClr val="ffffff"/>
                </a:solidFill>
                <a:latin typeface="Arial"/>
                <a:ea typeface="DejaVu Sans"/>
              </a:rPr>
              <a:t>Secretaría General de Acción Exterior, Unión Europea y Cooperación</a:t>
            </a:r>
            <a:endParaRPr b="0" lang="es-ES" sz="1400" spc="-1" strike="noStrike">
              <a:latin typeface="Arial"/>
            </a:endParaRPr>
          </a:p>
        </p:txBody>
      </p:sp>
      <p:sp>
        <p:nvSpPr>
          <p:cNvPr id="133" name="CuadroTexto 11"/>
          <p:cNvSpPr/>
          <p:nvPr/>
        </p:nvSpPr>
        <p:spPr>
          <a:xfrm>
            <a:off x="838080" y="3060000"/>
            <a:ext cx="3712320" cy="303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1400" spc="-1" strike="noStrike">
                <a:solidFill>
                  <a:srgbClr val="ffffff"/>
                </a:solidFill>
                <a:latin typeface="Arial"/>
                <a:ea typeface="DejaVu Sans"/>
              </a:rPr>
              <a:t>Centro Tecnológico del Mar</a:t>
            </a:r>
            <a:endParaRPr b="0" lang="es-ES" sz="1400" spc="-1" strike="noStrike">
              <a:latin typeface="Arial"/>
            </a:endParaRPr>
          </a:p>
        </p:txBody>
      </p:sp>
      <p:sp>
        <p:nvSpPr>
          <p:cNvPr id="134" name="CuadroTexto 12"/>
          <p:cNvSpPr/>
          <p:nvPr/>
        </p:nvSpPr>
        <p:spPr>
          <a:xfrm>
            <a:off x="5349960" y="3166200"/>
            <a:ext cx="3712320" cy="303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1400" spc="-1" strike="noStrike">
                <a:solidFill>
                  <a:srgbClr val="ffffff"/>
                </a:solidFill>
                <a:latin typeface="Arial"/>
                <a:ea typeface="DejaVu Sans"/>
              </a:rPr>
              <a:t>Clúster Marítimo Marino de Andalucía</a:t>
            </a:r>
            <a:endParaRPr b="0" lang="es-ES" sz="1400" spc="-1" strike="noStrike">
              <a:latin typeface="Arial"/>
            </a:endParaRPr>
          </a:p>
        </p:txBody>
      </p:sp>
      <p:sp>
        <p:nvSpPr>
          <p:cNvPr id="135" name="CuadroTexto 13"/>
          <p:cNvSpPr/>
          <p:nvPr/>
        </p:nvSpPr>
        <p:spPr>
          <a:xfrm>
            <a:off x="365400" y="4489560"/>
            <a:ext cx="3954600" cy="303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1400" spc="-1" strike="noStrike">
                <a:solidFill>
                  <a:srgbClr val="ffffff"/>
                </a:solidFill>
                <a:latin typeface="Arial"/>
                <a:ea typeface="DejaVu Sans"/>
              </a:rPr>
              <a:t>Campus de Excelencia Internacional del Mar</a:t>
            </a:r>
            <a:endParaRPr b="0" lang="es-ES" sz="1400" spc="-1" strike="noStrike">
              <a:latin typeface="Arial"/>
            </a:endParaRPr>
          </a:p>
        </p:txBody>
      </p:sp>
      <p:sp>
        <p:nvSpPr>
          <p:cNvPr id="136" name="CuadroTexto 14"/>
          <p:cNvSpPr/>
          <p:nvPr/>
        </p:nvSpPr>
        <p:spPr>
          <a:xfrm>
            <a:off x="1057320" y="5999040"/>
            <a:ext cx="3712320" cy="303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1400" spc="-1" strike="noStrike">
                <a:solidFill>
                  <a:srgbClr val="ffffff"/>
                </a:solidFill>
                <a:latin typeface="Arial"/>
                <a:ea typeface="DejaVu Sans"/>
              </a:rPr>
              <a:t>Agencia Andaluza de Promoción Exterior</a:t>
            </a:r>
            <a:endParaRPr b="0" lang="es-ES" sz="1400" spc="-1" strike="noStrike">
              <a:latin typeface="Arial"/>
            </a:endParaRPr>
          </a:p>
        </p:txBody>
      </p:sp>
      <p:sp>
        <p:nvSpPr>
          <p:cNvPr id="137" name="CuadroTexto 15"/>
          <p:cNvSpPr/>
          <p:nvPr/>
        </p:nvSpPr>
        <p:spPr>
          <a:xfrm>
            <a:off x="4937040" y="5845320"/>
            <a:ext cx="3712320" cy="516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s-ES" sz="1400" spc="-1" strike="noStrike">
                <a:solidFill>
                  <a:srgbClr val="ffffff"/>
                </a:solidFill>
                <a:latin typeface="Arial"/>
                <a:ea typeface="DejaVu Sans"/>
              </a:rPr>
              <a:t>Empresa Pública para la Gestión del Deporte y el Turismo de Andalucía S.A.</a:t>
            </a:r>
            <a:endParaRPr b="0" lang="es-ES" sz="1400" spc="-1" strike="noStrike">
              <a:latin typeface="Arial"/>
            </a:endParaRPr>
          </a:p>
        </p:txBody>
      </p:sp>
      <p:sp>
        <p:nvSpPr>
          <p:cNvPr id="138" name="CuadroTexto 16"/>
          <p:cNvSpPr/>
          <p:nvPr/>
        </p:nvSpPr>
        <p:spPr>
          <a:xfrm>
            <a:off x="6095880" y="4441680"/>
            <a:ext cx="3712320" cy="303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1400" spc="-1" strike="noStrike">
                <a:solidFill>
                  <a:srgbClr val="ffffff"/>
                </a:solidFill>
                <a:latin typeface="Arial"/>
                <a:ea typeface="DejaVu Sans"/>
              </a:rPr>
              <a:t>Universidad do Algarve</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39" name="CustomShape 1"/>
          <p:cNvSpPr/>
          <p:nvPr/>
        </p:nvSpPr>
        <p:spPr>
          <a:xfrm>
            <a:off x="838080" y="365040"/>
            <a:ext cx="7397280" cy="1322280"/>
          </a:xfrm>
          <a:prstGeom prst="rect">
            <a:avLst/>
          </a:prstGeom>
          <a:noFill/>
          <a:ln w="0">
            <a:noFill/>
          </a:ln>
        </p:spPr>
        <p:style>
          <a:lnRef idx="0"/>
          <a:fillRef idx="0"/>
          <a:effectRef idx="0"/>
          <a:fontRef idx="minor"/>
        </p:style>
        <p:txBody>
          <a:bodyPr lIns="90000" rIns="90000" tIns="45000" bIns="45000" anchor="ctr">
            <a:noAutofit/>
          </a:bodyPr>
          <a:p>
            <a:pPr>
              <a:lnSpc>
                <a:spcPct val="90000"/>
              </a:lnSpc>
              <a:buNone/>
            </a:pPr>
            <a:r>
              <a:rPr b="1" lang="es-ES" sz="4400" spc="-1" strike="noStrike">
                <a:solidFill>
                  <a:srgbClr val="00538b"/>
                </a:solidFill>
                <a:latin typeface="Arial"/>
                <a:ea typeface="DejaVu Sans"/>
              </a:rPr>
              <a:t>2. Objetivos</a:t>
            </a:r>
            <a:endParaRPr b="0" lang="es-ES" sz="4400" spc="-1" strike="noStrike">
              <a:latin typeface="Arial"/>
            </a:endParaRPr>
          </a:p>
        </p:txBody>
      </p:sp>
      <p:sp>
        <p:nvSpPr>
          <p:cNvPr id="140" name="CustomShape 2"/>
          <p:cNvSpPr/>
          <p:nvPr/>
        </p:nvSpPr>
        <p:spPr>
          <a:xfrm>
            <a:off x="838080" y="1825560"/>
            <a:ext cx="7397280" cy="4348080"/>
          </a:xfrm>
          <a:prstGeom prst="rect">
            <a:avLst/>
          </a:prstGeom>
          <a:noFill/>
          <a:ln w="0">
            <a:noFill/>
          </a:ln>
        </p:spPr>
        <p:style>
          <a:lnRef idx="0"/>
          <a:fillRef idx="0"/>
          <a:effectRef idx="0"/>
          <a:fontRef idx="minor"/>
        </p:style>
        <p:txBody>
          <a:bodyPr lIns="90000" rIns="90000" tIns="45000" bIns="45000" anchor="t">
            <a:normAutofit/>
          </a:bodyPr>
          <a:p>
            <a:pPr marL="228600" indent="-227160" algn="just">
              <a:lnSpc>
                <a:spcPct val="90000"/>
              </a:lnSpc>
              <a:spcBef>
                <a:spcPts val="1001"/>
              </a:spcBef>
              <a:buClr>
                <a:srgbClr val="00538b"/>
              </a:buClr>
              <a:buFont typeface="Arial"/>
              <a:buChar char="•"/>
            </a:pPr>
            <a:r>
              <a:rPr b="1" lang="es-ES" sz="2800" spc="-1" strike="noStrike">
                <a:solidFill>
                  <a:srgbClr val="00538b"/>
                </a:solidFill>
                <a:latin typeface="Arial"/>
                <a:ea typeface="DejaVu Sans"/>
              </a:rPr>
              <a:t>Dar respuesta a las necesidades de nuevo conocimiento en Economía Azul.</a:t>
            </a:r>
            <a:endParaRPr b="0" lang="es-ES" sz="2800" spc="-1" strike="noStrike">
              <a:latin typeface="Arial"/>
            </a:endParaRPr>
          </a:p>
          <a:p>
            <a:pPr algn="just">
              <a:lnSpc>
                <a:spcPct val="90000"/>
              </a:lnSpc>
              <a:spcBef>
                <a:spcPts val="1001"/>
              </a:spcBef>
              <a:buNone/>
            </a:pPr>
            <a:endParaRPr b="0" lang="es-ES" sz="2800" spc="-1" strike="noStrike">
              <a:latin typeface="Arial"/>
            </a:endParaRPr>
          </a:p>
          <a:p>
            <a:pPr marL="228600" indent="-227160" algn="just">
              <a:lnSpc>
                <a:spcPct val="90000"/>
              </a:lnSpc>
              <a:spcBef>
                <a:spcPts val="1001"/>
              </a:spcBef>
              <a:buClr>
                <a:srgbClr val="00538b"/>
              </a:buClr>
              <a:buFont typeface="Arial"/>
              <a:buChar char="•"/>
            </a:pPr>
            <a:r>
              <a:rPr b="1" lang="es-ES" sz="2800" spc="-1" strike="noStrike">
                <a:solidFill>
                  <a:srgbClr val="00538b"/>
                </a:solidFill>
                <a:latin typeface="Arial"/>
                <a:ea typeface="DejaVu Sans"/>
              </a:rPr>
              <a:t>Estudio de la estructura económica y social de los sectores ligados a la economía azul, a través de la introducción de la innovación, nuevas tecnologías y la especialización inteligente y sostenible.</a:t>
            </a:r>
            <a:endParaRPr b="0" lang="es-ES" sz="2800" spc="-1" strike="noStrike">
              <a:latin typeface="Arial"/>
            </a:endParaRPr>
          </a:p>
          <a:p>
            <a:pPr>
              <a:lnSpc>
                <a:spcPct val="90000"/>
              </a:lnSpc>
              <a:spcBef>
                <a:spcPts val="1001"/>
              </a:spcBef>
              <a:buNone/>
            </a:pP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41" name="CustomShape 1"/>
          <p:cNvSpPr/>
          <p:nvPr/>
        </p:nvSpPr>
        <p:spPr>
          <a:xfrm>
            <a:off x="838080" y="365040"/>
            <a:ext cx="7397280" cy="1322280"/>
          </a:xfrm>
          <a:prstGeom prst="rect">
            <a:avLst/>
          </a:prstGeom>
          <a:noFill/>
          <a:ln w="0">
            <a:noFill/>
          </a:ln>
        </p:spPr>
        <p:style>
          <a:lnRef idx="0"/>
          <a:fillRef idx="0"/>
          <a:effectRef idx="0"/>
          <a:fontRef idx="minor"/>
        </p:style>
        <p:txBody>
          <a:bodyPr lIns="90000" rIns="90000" tIns="45000" bIns="45000" anchor="ctr">
            <a:noAutofit/>
          </a:bodyPr>
          <a:p>
            <a:pPr>
              <a:lnSpc>
                <a:spcPct val="90000"/>
              </a:lnSpc>
              <a:buNone/>
            </a:pPr>
            <a:r>
              <a:rPr b="1" lang="es-ES" sz="4400" spc="-1" strike="noStrike">
                <a:solidFill>
                  <a:srgbClr val="ffffff"/>
                </a:solidFill>
                <a:latin typeface="Arial"/>
                <a:ea typeface="DejaVu Sans"/>
              </a:rPr>
              <a:t>3. Resultados</a:t>
            </a:r>
            <a:endParaRPr b="0" lang="es-ES" sz="4400" spc="-1" strike="noStrike">
              <a:latin typeface="Arial"/>
            </a:endParaRPr>
          </a:p>
        </p:txBody>
      </p:sp>
      <p:graphicFrame>
        <p:nvGraphicFramePr>
          <p:cNvPr id="142" name="Table 2"/>
          <p:cNvGraphicFramePr/>
          <p:nvPr/>
        </p:nvGraphicFramePr>
        <p:xfrm>
          <a:off x="969840" y="1862640"/>
          <a:ext cx="7381800" cy="4401720"/>
        </p:xfrm>
        <a:graphic>
          <a:graphicData uri="http://schemas.openxmlformats.org/drawingml/2006/table">
            <a:tbl>
              <a:tblPr/>
              <a:tblGrid>
                <a:gridCol w="4249800"/>
                <a:gridCol w="3132360"/>
              </a:tblGrid>
              <a:tr h="400680">
                <a:tc>
                  <a:txBody>
                    <a:bodyPr lIns="90000" rIns="90000" anchor="t">
                      <a:noAutofit/>
                    </a:bodyPr>
                    <a:p>
                      <a:pPr algn="ctr">
                        <a:lnSpc>
                          <a:spcPct val="100000"/>
                        </a:lnSpc>
                        <a:buNone/>
                      </a:pPr>
                      <a:r>
                        <a:rPr b="1" lang="es-ES" sz="2000" spc="-1" strike="noStrike">
                          <a:solidFill>
                            <a:srgbClr val="2a6099"/>
                          </a:solidFill>
                          <a:latin typeface="Arial"/>
                          <a:ea typeface="DejaVu Sans"/>
                        </a:rPr>
                        <a:t>Entregable</a:t>
                      </a:r>
                      <a:endParaRPr b="0" lang="es-ES" sz="20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c>
                  <a:txBody>
                    <a:bodyPr lIns="90000" rIns="90000" anchor="t">
                      <a:noAutofit/>
                    </a:bodyPr>
                    <a:p>
                      <a:pPr algn="ctr">
                        <a:lnSpc>
                          <a:spcPct val="100000"/>
                        </a:lnSpc>
                        <a:buNone/>
                      </a:pPr>
                      <a:r>
                        <a:rPr b="1" lang="es-ES" sz="2000" spc="-1" strike="noStrike">
                          <a:solidFill>
                            <a:srgbClr val="2a6099"/>
                          </a:solidFill>
                          <a:latin typeface="Arial"/>
                          <a:ea typeface="DejaVu Sans"/>
                        </a:rPr>
                        <a:t>Socios implicados</a:t>
                      </a:r>
                      <a:endParaRPr b="0" lang="es-ES" sz="20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r>
              <a:tr h="754920">
                <a:tc>
                  <a:txBody>
                    <a:bodyPr lIns="90000" rIns="90000" anchor="t">
                      <a:noAutofit/>
                    </a:bodyPr>
                    <a:p>
                      <a:pPr>
                        <a:lnSpc>
                          <a:spcPct val="100000"/>
                        </a:lnSpc>
                        <a:buNone/>
                      </a:pPr>
                      <a:r>
                        <a:rPr b="1" lang="es-ES" sz="1800" spc="-1" strike="noStrike">
                          <a:solidFill>
                            <a:srgbClr val="2a6099"/>
                          </a:solidFill>
                          <a:latin typeface="Arial"/>
                          <a:ea typeface="DejaVu Sans"/>
                        </a:rPr>
                        <a:t>1.3.1. Informe de base informacional de los subsectores de economía azul</a:t>
                      </a:r>
                      <a:endParaRPr b="0" lang="es-ES"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c>
                  <a:txBody>
                    <a:bodyPr lIns="90000" rIns="90000" anchor="t">
                      <a:noAutofit/>
                    </a:bodyPr>
                    <a:p>
                      <a:pPr>
                        <a:lnSpc>
                          <a:spcPct val="100000"/>
                        </a:lnSpc>
                        <a:buNone/>
                      </a:pPr>
                      <a:r>
                        <a:rPr b="1" lang="es-ES" sz="1800" spc="-1" strike="noStrike">
                          <a:solidFill>
                            <a:srgbClr val="2a6099"/>
                          </a:solidFill>
                          <a:latin typeface="Arial"/>
                          <a:ea typeface="DejaVu Sans"/>
                        </a:rPr>
                        <a:t>CMMA</a:t>
                      </a:r>
                      <a:endParaRPr b="0" lang="es-ES"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r>
              <a:tr h="1373760">
                <a:tc>
                  <a:txBody>
                    <a:bodyPr lIns="90000" rIns="90000" anchor="t">
                      <a:noAutofit/>
                    </a:bodyPr>
                    <a:p>
                      <a:pPr>
                        <a:lnSpc>
                          <a:spcPct val="100000"/>
                        </a:lnSpc>
                        <a:buNone/>
                      </a:pPr>
                      <a:r>
                        <a:rPr b="1" lang="es-ES" sz="1800" spc="-1" strike="noStrike">
                          <a:solidFill>
                            <a:srgbClr val="2a6099"/>
                          </a:solidFill>
                          <a:latin typeface="Arial"/>
                          <a:ea typeface="DejaVu Sans"/>
                        </a:rPr>
                        <a:t>1.3.2. Informe sobre las principales necesidades de información oceanográfica para la consolidación de la economía azul</a:t>
                      </a:r>
                      <a:endParaRPr b="0" lang="es-ES"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c>
                  <a:txBody>
                    <a:bodyPr lIns="90000" rIns="90000" anchor="t">
                      <a:noAutofit/>
                    </a:bodyPr>
                    <a:p>
                      <a:pPr>
                        <a:lnSpc>
                          <a:spcPct val="100000"/>
                        </a:lnSpc>
                        <a:buNone/>
                      </a:pPr>
                      <a:r>
                        <a:rPr b="1" lang="es-ES" sz="1800" spc="-1" strike="noStrike">
                          <a:solidFill>
                            <a:srgbClr val="2a6099"/>
                          </a:solidFill>
                          <a:latin typeface="Arial"/>
                          <a:ea typeface="DejaVu Sans"/>
                        </a:rPr>
                        <a:t>CETMAR</a:t>
                      </a:r>
                      <a:endParaRPr b="0" lang="es-ES"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r>
              <a:tr h="754920">
                <a:tc>
                  <a:txBody>
                    <a:bodyPr lIns="90000" rIns="90000" anchor="t">
                      <a:noAutofit/>
                    </a:bodyPr>
                    <a:p>
                      <a:pPr>
                        <a:lnSpc>
                          <a:spcPct val="100000"/>
                        </a:lnSpc>
                        <a:buNone/>
                      </a:pPr>
                      <a:r>
                        <a:rPr b="1" lang="es-ES" sz="1800" spc="-1" strike="noStrike">
                          <a:solidFill>
                            <a:srgbClr val="2a6099"/>
                          </a:solidFill>
                          <a:latin typeface="Arial"/>
                          <a:ea typeface="DejaVu Sans"/>
                        </a:rPr>
                        <a:t>1.3.3. Estudio de base para las estrategias de crecimiento azul</a:t>
                      </a:r>
                      <a:endParaRPr b="0" lang="es-ES"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c>
                  <a:txBody>
                    <a:bodyPr lIns="90000" rIns="90000" anchor="t">
                      <a:noAutofit/>
                    </a:bodyPr>
                    <a:p>
                      <a:pPr>
                        <a:lnSpc>
                          <a:spcPct val="100000"/>
                        </a:lnSpc>
                        <a:buNone/>
                      </a:pPr>
                      <a:r>
                        <a:rPr b="1" lang="es-ES" sz="1800" spc="-1" strike="noStrike">
                          <a:solidFill>
                            <a:srgbClr val="2a6099"/>
                          </a:solidFill>
                          <a:latin typeface="Arial"/>
                          <a:ea typeface="DejaVu Sans"/>
                        </a:rPr>
                        <a:t>CEI-Mar</a:t>
                      </a:r>
                      <a:endParaRPr b="0" lang="es-ES"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r>
              <a:tr h="1117800">
                <a:tc>
                  <a:txBody>
                    <a:bodyPr lIns="90000" rIns="90000" anchor="t">
                      <a:noAutofit/>
                    </a:bodyPr>
                    <a:p>
                      <a:pPr>
                        <a:lnSpc>
                          <a:spcPct val="100000"/>
                        </a:lnSpc>
                        <a:buNone/>
                      </a:pPr>
                      <a:r>
                        <a:rPr b="1" lang="es-ES" sz="1800" spc="-1" strike="noStrike">
                          <a:solidFill>
                            <a:srgbClr val="2a6099"/>
                          </a:solidFill>
                          <a:latin typeface="Arial"/>
                          <a:ea typeface="DejaVu Sans"/>
                        </a:rPr>
                        <a:t>1.3.4. Análisis e informe de la situación del crecimiento azul de la Eurorregión AAA con relación al contexto internacional</a:t>
                      </a:r>
                      <a:endParaRPr b="0" lang="es-ES"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c>
                  <a:txBody>
                    <a:bodyPr lIns="90000" rIns="90000" anchor="t">
                      <a:noAutofit/>
                    </a:bodyPr>
                    <a:p>
                      <a:pPr>
                        <a:lnSpc>
                          <a:spcPct val="100000"/>
                        </a:lnSpc>
                        <a:buNone/>
                      </a:pPr>
                      <a:r>
                        <a:rPr b="1" lang="es-ES" sz="1800" spc="-1" strike="noStrike">
                          <a:solidFill>
                            <a:srgbClr val="2a6099"/>
                          </a:solidFill>
                          <a:latin typeface="Arial"/>
                          <a:ea typeface="DejaVu Sans"/>
                        </a:rPr>
                        <a:t>SGACEX</a:t>
                      </a:r>
                      <a:endParaRPr b="0" lang="es-ES" sz="1800" spc="-1" strike="noStrike">
                        <a:latin typeface="Arial"/>
                      </a:endParaRPr>
                    </a:p>
                  </a:txBody>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4c7dc"/>
                    </a:solidFill>
                  </a:tcPr>
                </a:tc>
              </a:tr>
            </a:tbl>
          </a:graphicData>
        </a:graphic>
      </p:graphicFrame>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43" name="CustomShape 3"/>
          <p:cNvSpPr/>
          <p:nvPr/>
        </p:nvSpPr>
        <p:spPr>
          <a:xfrm>
            <a:off x="360000" y="534600"/>
            <a:ext cx="8507160" cy="1323360"/>
          </a:xfrm>
          <a:prstGeom prst="rect">
            <a:avLst/>
          </a:prstGeom>
          <a:noFill/>
          <a:ln w="0">
            <a:noFill/>
          </a:ln>
        </p:spPr>
        <p:style>
          <a:lnRef idx="0"/>
          <a:fillRef idx="0"/>
          <a:effectRef idx="0"/>
          <a:fontRef idx="minor"/>
        </p:style>
        <p:txBody>
          <a:bodyPr lIns="90000" rIns="90000" tIns="45000" bIns="45000" anchor="ctr">
            <a:normAutofit fontScale="86000"/>
          </a:bodyPr>
          <a:p>
            <a:pPr>
              <a:lnSpc>
                <a:spcPct val="100000"/>
              </a:lnSpc>
              <a:buNone/>
            </a:pPr>
            <a:r>
              <a:rPr b="1" lang="es-ES" sz="3600" spc="-1" strike="noStrike">
                <a:solidFill>
                  <a:srgbClr val="ffffff"/>
                </a:solidFill>
                <a:latin typeface="Arial"/>
                <a:ea typeface="DejaVu Sans"/>
              </a:rPr>
              <a:t>1.3.1 </a:t>
            </a:r>
            <a:r>
              <a:rPr b="1" lang="es-ES" sz="3600" spc="-1" strike="noStrike">
                <a:solidFill>
                  <a:srgbClr val="ffffff"/>
                </a:solidFill>
                <a:latin typeface="Arial"/>
                <a:ea typeface="DejaVu Sans"/>
              </a:rPr>
              <a:t>Informe de base  informacional  de los subsectores de la  Economía Azul</a:t>
            </a:r>
            <a:endParaRPr b="0" lang="es-ES" sz="3600" spc="-1" strike="noStrike">
              <a:latin typeface="Arial"/>
            </a:endParaRPr>
          </a:p>
          <a:p>
            <a:pPr>
              <a:lnSpc>
                <a:spcPct val="90000"/>
              </a:lnSpc>
              <a:buNone/>
            </a:pPr>
            <a:endParaRPr b="0" lang="es-ES" sz="3600" spc="-1" strike="noStrike">
              <a:latin typeface="Arial"/>
            </a:endParaRPr>
          </a:p>
        </p:txBody>
      </p:sp>
      <p:sp>
        <p:nvSpPr>
          <p:cNvPr id="144" name="Marcador de contenido 4"/>
          <p:cNvSpPr/>
          <p:nvPr/>
        </p:nvSpPr>
        <p:spPr>
          <a:xfrm>
            <a:off x="838080" y="3683160"/>
            <a:ext cx="7400160" cy="3056400"/>
          </a:xfrm>
          <a:prstGeom prst="rect">
            <a:avLst/>
          </a:prstGeom>
          <a:noFill/>
          <a:ln w="0">
            <a:noFill/>
          </a:ln>
        </p:spPr>
        <p:style>
          <a:lnRef idx="0"/>
          <a:fillRef idx="0"/>
          <a:effectRef idx="0"/>
          <a:fontRef idx="minor"/>
        </p:style>
        <p:txBody>
          <a:bodyPr lIns="90000" rIns="90000" tIns="45000" bIns="45000" anchor="t">
            <a:normAutofit fontScale="36000"/>
          </a:bodyPr>
          <a:p>
            <a:pPr>
              <a:lnSpc>
                <a:spcPct val="90000"/>
              </a:lnSpc>
              <a:spcBef>
                <a:spcPts val="1001"/>
              </a:spcBef>
              <a:buNone/>
            </a:pPr>
            <a:endParaRPr b="0" lang="es-ES" sz="1800" spc="-1" strike="noStrike">
              <a:latin typeface="Arial"/>
            </a:endParaRPr>
          </a:p>
          <a:p>
            <a:pPr marL="228600" indent="-228600" algn="just">
              <a:lnSpc>
                <a:spcPct val="90000"/>
              </a:lnSpc>
              <a:spcBef>
                <a:spcPts val="1001"/>
              </a:spcBef>
              <a:buClr>
                <a:srgbClr val="ffffff"/>
              </a:buClr>
              <a:buFont typeface="Arial"/>
              <a:buChar char="•"/>
            </a:pPr>
            <a:r>
              <a:rPr b="0" lang="es-ES" sz="4500" spc="-1" strike="noStrike">
                <a:solidFill>
                  <a:srgbClr val="ffffff"/>
                </a:solidFill>
                <a:latin typeface="Arial"/>
                <a:ea typeface="DejaVu Sans"/>
              </a:rPr>
              <a:t>En el territorio objeto de estudio (Galicia, Algarve, Alentejo y Andalucía Atlántica), contamos con 153 puertos (deportivos, comerciales o pesqueros), 122 lonjas, piscifactorías, salinas, esteros, centros de FP azules y centros de investigación públicos en pesca y acuicultura, 43 centros experimentales con proyectos que involucran al medio ambiente marino, 13 centros de recuperación de especies marinas protegidas y de educación ambiental. En total, se han localizado en el mapa 331 infraestructuras en los sectores de Puertos, Pesca y Acuicultura, Biotecnología Marina y Protección del Medio Ambiente en el área de estudio.</a:t>
            </a:r>
            <a:endParaRPr b="0" lang="es-ES" sz="4500" spc="-1" strike="noStrike">
              <a:latin typeface="Arial"/>
            </a:endParaRPr>
          </a:p>
          <a:p>
            <a:pPr>
              <a:lnSpc>
                <a:spcPct val="90000"/>
              </a:lnSpc>
              <a:spcBef>
                <a:spcPts val="1001"/>
              </a:spcBef>
              <a:buNone/>
            </a:pPr>
            <a:endParaRPr b="0" lang="es-ES" sz="4500" spc="-1" strike="noStrike">
              <a:latin typeface="Arial"/>
            </a:endParaRPr>
          </a:p>
          <a:p>
            <a:pPr marL="228600" indent="-228600">
              <a:lnSpc>
                <a:spcPct val="90000"/>
              </a:lnSpc>
              <a:spcBef>
                <a:spcPts val="1001"/>
              </a:spcBef>
              <a:buClr>
                <a:srgbClr val="ffffff"/>
              </a:buClr>
              <a:buFont typeface="Arial"/>
              <a:buChar char="•"/>
            </a:pPr>
            <a:r>
              <a:rPr b="0" lang="es-ES" sz="4500" spc="-1" strike="noStrike">
                <a:solidFill>
                  <a:srgbClr val="ffffff"/>
                </a:solidFill>
                <a:latin typeface="Arial"/>
                <a:ea typeface="DejaVu Sans"/>
              </a:rPr>
              <a:t>Galicia es la región con más puertos de distinta naturaleza y astilleros (100 infraestructuras).</a:t>
            </a:r>
            <a:endParaRPr b="0" lang="es-ES" sz="4500" spc="-1" strike="noStrike">
              <a:latin typeface="Arial"/>
            </a:endParaRPr>
          </a:p>
        </p:txBody>
      </p:sp>
      <p:pic>
        <p:nvPicPr>
          <p:cNvPr id="145" name="Picture 2" descr=""/>
          <p:cNvPicPr/>
          <p:nvPr/>
        </p:nvPicPr>
        <p:blipFill>
          <a:blip r:embed="rId2"/>
          <a:stretch/>
        </p:blipFill>
        <p:spPr>
          <a:xfrm>
            <a:off x="838080" y="1589760"/>
            <a:ext cx="6800040" cy="20930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46" name="Título 3"/>
          <p:cNvSpPr/>
          <p:nvPr/>
        </p:nvSpPr>
        <p:spPr>
          <a:xfrm>
            <a:off x="838080" y="112320"/>
            <a:ext cx="7908480" cy="1174680"/>
          </a:xfrm>
          <a:prstGeom prst="rect">
            <a:avLst/>
          </a:prstGeom>
          <a:noFill/>
          <a:ln w="0">
            <a:noFill/>
          </a:ln>
        </p:spPr>
        <p:style>
          <a:lnRef idx="0"/>
          <a:fillRef idx="0"/>
          <a:effectRef idx="0"/>
          <a:fontRef idx="minor"/>
        </p:style>
        <p:txBody>
          <a:bodyPr lIns="90000" rIns="90000" tIns="45000" bIns="45000" anchor="t">
            <a:noAutofit/>
          </a:bodyPr>
          <a:p>
            <a:pPr>
              <a:lnSpc>
                <a:spcPct val="90000"/>
              </a:lnSpc>
              <a:buNone/>
            </a:pPr>
            <a:r>
              <a:rPr b="1" lang="es-ES" sz="4400" spc="-1" strike="noStrike">
                <a:solidFill>
                  <a:srgbClr val="ffffff"/>
                </a:solidFill>
                <a:latin typeface="Arial"/>
                <a:ea typeface="DejaVu Sans"/>
              </a:rPr>
              <a:t>Más datos del mapeo-Infraestructuras</a:t>
            </a:r>
            <a:endParaRPr b="0" lang="es-ES" sz="4400" spc="-1" strike="noStrike">
              <a:latin typeface="Arial"/>
            </a:endParaRPr>
          </a:p>
        </p:txBody>
      </p:sp>
      <p:sp>
        <p:nvSpPr>
          <p:cNvPr id="147" name="Marcador de contenido 4"/>
          <p:cNvSpPr/>
          <p:nvPr/>
        </p:nvSpPr>
        <p:spPr>
          <a:xfrm>
            <a:off x="838080" y="1404360"/>
            <a:ext cx="7788240" cy="3492000"/>
          </a:xfrm>
          <a:prstGeom prst="rect">
            <a:avLst/>
          </a:prstGeom>
          <a:noFill/>
          <a:ln w="0">
            <a:noFill/>
          </a:ln>
        </p:spPr>
        <p:style>
          <a:lnRef idx="0"/>
          <a:fillRef idx="0"/>
          <a:effectRef idx="0"/>
          <a:fontRef idx="minor"/>
        </p:style>
        <p:txBody>
          <a:bodyPr lIns="90000" rIns="90000" tIns="45000" bIns="45000" anchor="t">
            <a:noAutofit/>
          </a:bodyPr>
          <a:p>
            <a:pPr marL="228600" indent="-228600" algn="just">
              <a:lnSpc>
                <a:spcPct val="170000"/>
              </a:lnSpc>
              <a:spcBef>
                <a:spcPts val="1001"/>
              </a:spcBef>
              <a:buClr>
                <a:srgbClr val="ffffff"/>
              </a:buClr>
              <a:buFont typeface="Arial"/>
              <a:buChar char="•"/>
            </a:pPr>
            <a:r>
              <a:rPr b="1" lang="es-ES" sz="1600" spc="-1" strike="noStrike">
                <a:solidFill>
                  <a:srgbClr val="ffffff"/>
                </a:solidFill>
                <a:latin typeface="Arial"/>
                <a:ea typeface="DejaVu Sans"/>
              </a:rPr>
              <a:t>La Andalucía Atlántica cuenta con </a:t>
            </a:r>
            <a:r>
              <a:rPr b="1" lang="es-ES" sz="1600" spc="-1" strike="noStrike" u="sng">
                <a:solidFill>
                  <a:srgbClr val="ffffff"/>
                </a:solidFill>
                <a:uFillTx/>
                <a:latin typeface="Arial"/>
                <a:ea typeface="DejaVu Sans"/>
              </a:rPr>
              <a:t>36 infraestructuras portuarias </a:t>
            </a:r>
            <a:r>
              <a:rPr b="1" lang="es-ES" sz="1600" spc="-1" strike="noStrike">
                <a:solidFill>
                  <a:srgbClr val="ffffff"/>
                </a:solidFill>
                <a:latin typeface="Arial"/>
                <a:ea typeface="DejaVu Sans"/>
              </a:rPr>
              <a:t>de diversa naturaleza y astilleros, posee además una cifra idéntica de dependencias dedicadas a la pesca y a la acuicultura, tanto en el ámbito de su comercialización como para su estudio. Asimismo, posee </a:t>
            </a:r>
            <a:r>
              <a:rPr b="1" lang="es-ES" sz="1600" spc="-1" strike="noStrike" u="sng">
                <a:solidFill>
                  <a:srgbClr val="ffffff"/>
                </a:solidFill>
                <a:uFillTx/>
                <a:latin typeface="Arial"/>
                <a:ea typeface="DejaVu Sans"/>
              </a:rPr>
              <a:t>20 espacios de investigación privados y otros 6 relativos a la protección del medio.</a:t>
            </a:r>
            <a:endParaRPr b="0" lang="es-ES" sz="1600" spc="-1" strike="noStrike">
              <a:latin typeface="Arial"/>
            </a:endParaRPr>
          </a:p>
          <a:p>
            <a:pPr marL="228600" indent="-228600" algn="just">
              <a:lnSpc>
                <a:spcPct val="170000"/>
              </a:lnSpc>
              <a:spcBef>
                <a:spcPts val="1001"/>
              </a:spcBef>
              <a:buClr>
                <a:srgbClr val="ffffff"/>
              </a:buClr>
              <a:buFont typeface="Arial"/>
              <a:buChar char="•"/>
            </a:pPr>
            <a:r>
              <a:rPr b="1" lang="es-ES" sz="1600" spc="-1" strike="noStrike">
                <a:solidFill>
                  <a:srgbClr val="ffffff"/>
                </a:solidFill>
                <a:latin typeface="Arial"/>
                <a:ea typeface="DejaVu Sans"/>
              </a:rPr>
              <a:t>El Algarve y el Alentejo, estudiadas de forma conjunta, cuentan con 17 puertos de diversa naturaleza, 19 dependencias de naturaleza pesquera y acuícola (lonjas, piscifactorías, salinas, etc.), 8 centros experimentales con proyectos que involucran al medio ambiente marino y 4 centros de recuperación de especies y de educación ambiental.</a:t>
            </a:r>
            <a:endParaRPr b="0" lang="es-ES" sz="1600" spc="-1" strike="noStrike">
              <a:latin typeface="Arial"/>
            </a:endParaRPr>
          </a:p>
          <a:p>
            <a:pPr marL="228600" indent="-228600" algn="just">
              <a:lnSpc>
                <a:spcPct val="170000"/>
              </a:lnSpc>
              <a:spcBef>
                <a:spcPts val="1001"/>
              </a:spcBef>
              <a:buClr>
                <a:srgbClr val="ffffff"/>
              </a:buClr>
              <a:buFont typeface="Arial"/>
              <a:buChar char="•"/>
            </a:pPr>
            <a:r>
              <a:rPr b="1" lang="es-ES" sz="1600" spc="-1" strike="noStrike">
                <a:solidFill>
                  <a:srgbClr val="ffffff"/>
                </a:solidFill>
                <a:latin typeface="Arial"/>
                <a:ea typeface="DejaVu Sans"/>
              </a:rPr>
              <a:t>También destaca Galicia por el importante número de infraestructuras dedicadas exclusivamente a la pesca y a la acuicultura (67).</a:t>
            </a:r>
            <a:endParaRPr b="0" lang="es-ES" sz="16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48" name="Marcador de contenido 4"/>
          <p:cNvSpPr/>
          <p:nvPr/>
        </p:nvSpPr>
        <p:spPr>
          <a:xfrm>
            <a:off x="1055160" y="3164400"/>
            <a:ext cx="7400160" cy="3531240"/>
          </a:xfrm>
          <a:prstGeom prst="rect">
            <a:avLst/>
          </a:prstGeom>
          <a:noFill/>
          <a:ln w="0">
            <a:noFill/>
          </a:ln>
        </p:spPr>
        <p:style>
          <a:lnRef idx="0"/>
          <a:fillRef idx="0"/>
          <a:effectRef idx="0"/>
          <a:fontRef idx="minor"/>
        </p:style>
        <p:txBody>
          <a:bodyPr lIns="90000" rIns="90000" tIns="45000" bIns="45000" anchor="t">
            <a:normAutofit fontScale="99000"/>
          </a:bodyPr>
          <a:p>
            <a:pPr marL="228600" indent="-228600" algn="just">
              <a:lnSpc>
                <a:spcPct val="90000"/>
              </a:lnSpc>
              <a:spcBef>
                <a:spcPts val="1001"/>
              </a:spcBef>
              <a:buClr>
                <a:srgbClr val="ffffff"/>
              </a:buClr>
              <a:buFont typeface="Arial"/>
              <a:buChar char="•"/>
            </a:pPr>
            <a:r>
              <a:rPr b="0" lang="es-ES" sz="2100" spc="-1" strike="noStrike">
                <a:solidFill>
                  <a:srgbClr val="ffffff"/>
                </a:solidFill>
                <a:latin typeface="Arial"/>
                <a:ea typeface="DejaVu Sans"/>
              </a:rPr>
              <a:t>En el mapa de agentes, se localiza en el mapa a Puertos (autoridades portuarias, capitanías marítimas, comandancias portuarias, empresas que prestan servicios auxiliares a la navegación, etc.). Asimismo, se identifica a agentes pesqueros (cofradías de pescadores y organizaciones de productores pesqueras). En el ámbito de la biotecnología marina, se consideran agentes universidades y otras entidades públicas; en protección del medio ambiente, nos referimos a entidades que conservan y protegen los espacios protegidos y, en cuanto a renovables marinas, se ha localizado a proyectos concretos.</a:t>
            </a:r>
            <a:endParaRPr b="0" lang="es-ES" sz="2100" spc="-1" strike="noStrike">
              <a:latin typeface="Arial"/>
            </a:endParaRPr>
          </a:p>
        </p:txBody>
      </p:sp>
      <p:pic>
        <p:nvPicPr>
          <p:cNvPr id="149" name="Picture 2" descr=""/>
          <p:cNvPicPr/>
          <p:nvPr/>
        </p:nvPicPr>
        <p:blipFill>
          <a:blip r:embed="rId2"/>
          <a:stretch/>
        </p:blipFill>
        <p:spPr>
          <a:xfrm>
            <a:off x="1500120" y="162360"/>
            <a:ext cx="6076440" cy="281916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50" name="Título 3"/>
          <p:cNvSpPr/>
          <p:nvPr/>
        </p:nvSpPr>
        <p:spPr>
          <a:xfrm>
            <a:off x="838080" y="365040"/>
            <a:ext cx="7400160" cy="1325160"/>
          </a:xfrm>
          <a:prstGeom prst="rect">
            <a:avLst/>
          </a:prstGeom>
          <a:noFill/>
          <a:ln w="0">
            <a:noFill/>
          </a:ln>
        </p:spPr>
        <p:style>
          <a:lnRef idx="0"/>
          <a:fillRef idx="0"/>
          <a:effectRef idx="0"/>
          <a:fontRef idx="minor"/>
        </p:style>
        <p:txBody>
          <a:bodyPr lIns="90000" rIns="90000" tIns="45000" bIns="45000" anchor="t">
            <a:noAutofit/>
          </a:bodyPr>
          <a:p>
            <a:pPr algn="just">
              <a:lnSpc>
                <a:spcPct val="90000"/>
              </a:lnSpc>
              <a:buNone/>
            </a:pPr>
            <a:r>
              <a:rPr b="1" lang="es-ES" sz="4400" spc="-1" strike="noStrike">
                <a:solidFill>
                  <a:srgbClr val="00538b"/>
                </a:solidFill>
                <a:latin typeface="Arial"/>
                <a:ea typeface="DejaVu Sans"/>
              </a:rPr>
              <a:t>Datos del mapeo-Agentes</a:t>
            </a:r>
            <a:endParaRPr b="0" lang="es-ES" sz="4400" spc="-1" strike="noStrike">
              <a:latin typeface="Arial"/>
            </a:endParaRPr>
          </a:p>
        </p:txBody>
      </p:sp>
      <p:sp>
        <p:nvSpPr>
          <p:cNvPr id="151" name="Marcador de contenido 4"/>
          <p:cNvSpPr/>
          <p:nvPr/>
        </p:nvSpPr>
        <p:spPr>
          <a:xfrm>
            <a:off x="445320" y="935280"/>
            <a:ext cx="7793280" cy="4490640"/>
          </a:xfrm>
          <a:prstGeom prst="rect">
            <a:avLst/>
          </a:prstGeom>
          <a:noFill/>
          <a:ln w="0">
            <a:noFill/>
          </a:ln>
        </p:spPr>
        <p:style>
          <a:lnRef idx="0"/>
          <a:fillRef idx="0"/>
          <a:effectRef idx="0"/>
          <a:fontRef idx="minor"/>
        </p:style>
        <p:txBody>
          <a:bodyPr lIns="90000" rIns="90000" tIns="45000" bIns="45000" anchor="t">
            <a:noAutofit/>
          </a:bodyPr>
          <a:p>
            <a:pPr marL="228600" indent="-228600" algn="just">
              <a:lnSpc>
                <a:spcPct val="170000"/>
              </a:lnSpc>
              <a:spcBef>
                <a:spcPts val="1001"/>
              </a:spcBef>
              <a:buClr>
                <a:srgbClr val="00538b"/>
              </a:buClr>
              <a:buFont typeface="Arial"/>
              <a:buChar char="•"/>
            </a:pPr>
            <a:r>
              <a:rPr b="1" lang="es-ES" sz="1600" spc="-1" strike="noStrike">
                <a:solidFill>
                  <a:srgbClr val="00538b"/>
                </a:solidFill>
                <a:latin typeface="Arial"/>
                <a:ea typeface="DejaVu Sans"/>
              </a:rPr>
              <a:t>En la región objeto de estudio (Andalucía Atlántica, Alentejo/Algarve y Galicia), hay un total de 566 agentes: 212 son agentes portuarios, 250 operan en el ámbito de la pesca y la acuicultura, 39 en el de la biotecnología marina, 56 se dedican a conservar y proteger la biodiversidad y se ha identificado nueve proyectos de energías renovables marinas.</a:t>
            </a:r>
            <a:endParaRPr b="0" lang="es-ES" sz="1600" spc="-1" strike="noStrike">
              <a:latin typeface="Arial"/>
            </a:endParaRPr>
          </a:p>
          <a:p>
            <a:pPr marL="228600" indent="-228600" algn="just">
              <a:lnSpc>
                <a:spcPct val="170000"/>
              </a:lnSpc>
              <a:spcBef>
                <a:spcPts val="1001"/>
              </a:spcBef>
              <a:buClr>
                <a:srgbClr val="00538b"/>
              </a:buClr>
              <a:buFont typeface="Arial"/>
              <a:buChar char="•"/>
            </a:pPr>
            <a:r>
              <a:rPr b="1" lang="es-ES" sz="1600" spc="-1" strike="noStrike">
                <a:solidFill>
                  <a:srgbClr val="00538b"/>
                </a:solidFill>
                <a:latin typeface="Arial"/>
                <a:ea typeface="DejaVu Sans"/>
              </a:rPr>
              <a:t>Andalucía Atlántica es la región que cuenta con más agentes portuarios (105), mientras que Galicia posee 136 agentes que operan en la pesca y la acuicultura. Posee 21 agentes en el campo de la biotecnología y 21, en el de la protección al medio.</a:t>
            </a:r>
            <a:endParaRPr b="0" lang="es-ES" sz="1600" spc="-1" strike="noStrike">
              <a:latin typeface="Arial"/>
            </a:endParaRPr>
          </a:p>
          <a:p>
            <a:pPr marL="228600" indent="-228600" algn="just">
              <a:lnSpc>
                <a:spcPct val="170000"/>
              </a:lnSpc>
              <a:spcBef>
                <a:spcPts val="1001"/>
              </a:spcBef>
              <a:buClr>
                <a:srgbClr val="00538b"/>
              </a:buClr>
              <a:buFont typeface="Arial"/>
              <a:buChar char="•"/>
            </a:pPr>
            <a:r>
              <a:rPr b="1" lang="es-ES" sz="1600" spc="-1" strike="noStrike">
                <a:solidFill>
                  <a:srgbClr val="00538b"/>
                </a:solidFill>
                <a:latin typeface="Arial"/>
                <a:ea typeface="DejaVu Sans"/>
              </a:rPr>
              <a:t>Algarve/Alentejo tiene una importante presencia de agentes que se dedican a la protección del medio marino, con 16, pero tiene un gran margen de crecimiento en proyectos de energías renovables en los próximos años, lo que es, sin duda, una oportunidad.</a:t>
            </a:r>
            <a:endParaRPr b="0" lang="es-ES" sz="16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52" name="CustomShape 1"/>
          <p:cNvSpPr/>
          <p:nvPr/>
        </p:nvSpPr>
        <p:spPr>
          <a:xfrm>
            <a:off x="9192600" y="1326600"/>
            <a:ext cx="2733840" cy="78984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sp>
        <p:nvSpPr>
          <p:cNvPr id="153" name="CustomShape 2"/>
          <p:cNvSpPr/>
          <p:nvPr/>
        </p:nvSpPr>
        <p:spPr>
          <a:xfrm>
            <a:off x="9183600" y="417240"/>
            <a:ext cx="2733840" cy="78984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sp>
        <p:nvSpPr>
          <p:cNvPr id="154" name="CustomShape 3"/>
          <p:cNvSpPr/>
          <p:nvPr/>
        </p:nvSpPr>
        <p:spPr>
          <a:xfrm>
            <a:off x="360000" y="-30960"/>
            <a:ext cx="8507160" cy="1323360"/>
          </a:xfrm>
          <a:prstGeom prst="rect">
            <a:avLst/>
          </a:prstGeom>
          <a:noFill/>
          <a:ln w="0">
            <a:noFill/>
          </a:ln>
        </p:spPr>
        <p:style>
          <a:lnRef idx="0"/>
          <a:fillRef idx="0"/>
          <a:effectRef idx="0"/>
          <a:fontRef idx="minor"/>
        </p:style>
        <p:txBody>
          <a:bodyPr lIns="90000" rIns="90000" tIns="45000" bIns="45000" anchor="ctr">
            <a:normAutofit/>
          </a:bodyPr>
          <a:p>
            <a:pPr>
              <a:lnSpc>
                <a:spcPct val="90000"/>
              </a:lnSpc>
              <a:buNone/>
            </a:pPr>
            <a:r>
              <a:rPr b="1" lang="es-ES" sz="1800" spc="-1" strike="noStrike">
                <a:solidFill>
                  <a:srgbClr val="ffffff"/>
                </a:solidFill>
                <a:latin typeface="Arial"/>
                <a:ea typeface="DejaVu Sans"/>
              </a:rPr>
              <a:t>1.3.2 PRINCIPALES NECESIDADES DE INFORMACIÓN OCEANOGRÁFICA PARA LA CONSOLIDACIÓN DE LA ECONOMÍA AZUL EN GALICIA</a:t>
            </a:r>
            <a:endParaRPr b="0" lang="es-ES" sz="1800" spc="-1" strike="noStrike">
              <a:latin typeface="Arial"/>
            </a:endParaRPr>
          </a:p>
        </p:txBody>
      </p:sp>
      <p:sp>
        <p:nvSpPr>
          <p:cNvPr id="155" name="CustomShape 4"/>
          <p:cNvSpPr/>
          <p:nvPr/>
        </p:nvSpPr>
        <p:spPr>
          <a:xfrm>
            <a:off x="154080" y="1262160"/>
            <a:ext cx="8085960" cy="4349160"/>
          </a:xfrm>
          <a:prstGeom prst="rect">
            <a:avLst/>
          </a:prstGeom>
          <a:noFill/>
          <a:ln w="0">
            <a:noFill/>
          </a:ln>
        </p:spPr>
        <p:style>
          <a:lnRef idx="0"/>
          <a:fillRef idx="0"/>
          <a:effectRef idx="0"/>
          <a:fontRef idx="minor"/>
        </p:style>
        <p:txBody>
          <a:bodyPr lIns="90000" rIns="90000" tIns="45000" bIns="45000" anchor="t">
            <a:noAutofit/>
          </a:bodyPr>
          <a:p>
            <a:pPr marL="228600" indent="-227520">
              <a:lnSpc>
                <a:spcPct val="90000"/>
              </a:lnSpc>
              <a:spcBef>
                <a:spcPts val="1001"/>
              </a:spcBef>
              <a:buClr>
                <a:srgbClr val="ffffff"/>
              </a:buClr>
              <a:buFont typeface="Arial"/>
              <a:buChar char="•"/>
            </a:pPr>
            <a:r>
              <a:rPr b="1" lang="es-ES" sz="1800" spc="-1" strike="noStrike">
                <a:solidFill>
                  <a:srgbClr val="ffffff"/>
                </a:solidFill>
                <a:latin typeface="Arial"/>
                <a:ea typeface="DejaVu Sans"/>
              </a:rPr>
              <a:t>Se han realizado entrevistas con entes de la economía azul</a:t>
            </a:r>
            <a:endParaRPr b="0" lang="es-ES" sz="1800" spc="-1" strike="noStrike">
              <a:latin typeface="Arial"/>
            </a:endParaRPr>
          </a:p>
          <a:p>
            <a:pPr>
              <a:lnSpc>
                <a:spcPct val="90000"/>
              </a:lnSpc>
              <a:spcBef>
                <a:spcPts val="1001"/>
              </a:spcBef>
              <a:buNone/>
            </a:pPr>
            <a:endParaRPr b="0" lang="es-ES" sz="1800" spc="-1" strike="noStrike">
              <a:latin typeface="Arial"/>
            </a:endParaRPr>
          </a:p>
          <a:p>
            <a:pPr marL="228600" indent="-227520">
              <a:lnSpc>
                <a:spcPct val="90000"/>
              </a:lnSpc>
              <a:spcBef>
                <a:spcPts val="1001"/>
              </a:spcBef>
              <a:buClr>
                <a:srgbClr val="ffffff"/>
              </a:buClr>
              <a:buFont typeface="Arial"/>
              <a:buChar char="•"/>
            </a:pPr>
            <a:r>
              <a:rPr b="1" lang="es-ES" sz="1800" spc="-1" strike="noStrike">
                <a:solidFill>
                  <a:srgbClr val="ffffff"/>
                </a:solidFill>
                <a:latin typeface="Arial"/>
                <a:ea typeface="DejaVu Sans"/>
              </a:rPr>
              <a:t>Más de la mitad de la información oceanográfica que existe no se conoce por los potenciales usuarios finales</a:t>
            </a:r>
            <a:endParaRPr b="0" lang="es-ES" sz="1800" spc="-1" strike="noStrike">
              <a:latin typeface="Arial"/>
            </a:endParaRPr>
          </a:p>
          <a:p>
            <a:pPr>
              <a:lnSpc>
                <a:spcPct val="90000"/>
              </a:lnSpc>
              <a:spcBef>
                <a:spcPts val="1001"/>
              </a:spcBef>
              <a:buNone/>
            </a:pPr>
            <a:endParaRPr b="0" lang="es-ES" sz="1800" spc="-1" strike="noStrike">
              <a:latin typeface="Arial"/>
            </a:endParaRPr>
          </a:p>
          <a:p>
            <a:pPr marL="228600" indent="-227520">
              <a:lnSpc>
                <a:spcPct val="90000"/>
              </a:lnSpc>
              <a:spcBef>
                <a:spcPts val="1001"/>
              </a:spcBef>
              <a:buClr>
                <a:srgbClr val="ffffff"/>
              </a:buClr>
              <a:buFont typeface="Arial"/>
              <a:buChar char="•"/>
            </a:pPr>
            <a:r>
              <a:rPr b="1" lang="es-ES" sz="1800" spc="-1" strike="noStrike">
                <a:solidFill>
                  <a:srgbClr val="ffffff"/>
                </a:solidFill>
                <a:latin typeface="Arial"/>
                <a:ea typeface="DejaVu Sans"/>
              </a:rPr>
              <a:t>Identifican mucha de la información existente como muy interesante para mejorar su actividad: boyas, HFRadar, modelos oceanográficos, visores…</a:t>
            </a:r>
            <a:endParaRPr b="0" lang="es-ES" sz="1800" spc="-1" strike="noStrike">
              <a:latin typeface="Arial"/>
            </a:endParaRPr>
          </a:p>
          <a:p>
            <a:pPr>
              <a:lnSpc>
                <a:spcPct val="90000"/>
              </a:lnSpc>
              <a:spcBef>
                <a:spcPts val="1001"/>
              </a:spcBef>
              <a:buNone/>
            </a:pPr>
            <a:endParaRPr b="0" lang="es-ES" sz="1800" spc="-1" strike="noStrike">
              <a:latin typeface="Arial"/>
            </a:endParaRPr>
          </a:p>
          <a:p>
            <a:pPr marL="228600" indent="-227520">
              <a:lnSpc>
                <a:spcPct val="90000"/>
              </a:lnSpc>
              <a:spcBef>
                <a:spcPts val="1001"/>
              </a:spcBef>
              <a:buClr>
                <a:srgbClr val="ffffff"/>
              </a:buClr>
              <a:buFont typeface="Arial"/>
              <a:buChar char="•"/>
            </a:pPr>
            <a:r>
              <a:rPr b="1" lang="es-ES" sz="1800" spc="-1" strike="noStrike">
                <a:solidFill>
                  <a:srgbClr val="ffffff"/>
                </a:solidFill>
                <a:latin typeface="Arial"/>
                <a:ea typeface="DejaVu Sans"/>
              </a:rPr>
              <a:t>Se detectan nuevas necesidades de información en diferentes subsectores</a:t>
            </a:r>
            <a:endParaRPr b="0" lang="es-ES" sz="1800" spc="-1" strike="noStrike">
              <a:latin typeface="Arial"/>
            </a:endParaRPr>
          </a:p>
          <a:p>
            <a:pPr>
              <a:lnSpc>
                <a:spcPct val="90000"/>
              </a:lnSpc>
              <a:spcBef>
                <a:spcPts val="1001"/>
              </a:spcBef>
              <a:buNone/>
            </a:pPr>
            <a:endParaRPr b="0" lang="es-ES" sz="1800" spc="-1" strike="noStrike">
              <a:latin typeface="Arial"/>
            </a:endParaRPr>
          </a:p>
          <a:p>
            <a:pPr>
              <a:lnSpc>
                <a:spcPct val="90000"/>
              </a:lnSpc>
              <a:spcBef>
                <a:spcPts val="1001"/>
              </a:spcBef>
              <a:buNone/>
            </a:pPr>
            <a:endParaRPr b="0" lang="es-ES" sz="1800" spc="-1" strike="noStrike">
              <a:latin typeface="Arial"/>
            </a:endParaRPr>
          </a:p>
          <a:p>
            <a:pPr>
              <a:lnSpc>
                <a:spcPct val="90000"/>
              </a:lnSpc>
              <a:spcBef>
                <a:spcPts val="1001"/>
              </a:spcBef>
              <a:buNone/>
            </a:pPr>
            <a:endParaRPr b="0" lang="es-ES" sz="1800" spc="-1" strike="noStrike">
              <a:latin typeface="Arial"/>
            </a:endParaRPr>
          </a:p>
          <a:p>
            <a:pPr marL="228600" indent="-227520">
              <a:lnSpc>
                <a:spcPct val="90000"/>
              </a:lnSpc>
              <a:spcBef>
                <a:spcPts val="1001"/>
              </a:spcBef>
              <a:buClr>
                <a:srgbClr val="ffffff"/>
              </a:buClr>
              <a:buFont typeface="Arial"/>
              <a:buChar char="•"/>
            </a:pPr>
            <a:r>
              <a:rPr b="1" lang="es-ES" sz="1800" spc="-1" strike="noStrike">
                <a:solidFill>
                  <a:srgbClr val="ffffff"/>
                </a:solidFill>
                <a:latin typeface="Arial"/>
                <a:ea typeface="DejaVu Sans"/>
              </a:rPr>
              <a:t>Se concluye  la necesidad de dar continuidad a este tipo de Observatorios, trabajando dar mayor visibilidad a sus capacidades y acercarlas a todxs potenciales usuarixs</a:t>
            </a:r>
            <a:endParaRPr b="0" lang="es-ES" sz="1800" spc="-1" strike="noStrike">
              <a:latin typeface="Arial"/>
            </a:endParaRPr>
          </a:p>
        </p:txBody>
      </p:sp>
      <p:pic>
        <p:nvPicPr>
          <p:cNvPr id="156" name="Imagen 5" descr=""/>
          <p:cNvPicPr/>
          <p:nvPr/>
        </p:nvPicPr>
        <p:blipFill>
          <a:blip r:embed="rId2"/>
          <a:stretch/>
        </p:blipFill>
        <p:spPr>
          <a:xfrm>
            <a:off x="9282600" y="499320"/>
            <a:ext cx="2553840" cy="649800"/>
          </a:xfrm>
          <a:prstGeom prst="rect">
            <a:avLst/>
          </a:prstGeom>
          <a:ln w="0">
            <a:noFill/>
          </a:ln>
        </p:spPr>
      </p:pic>
      <p:pic>
        <p:nvPicPr>
          <p:cNvPr id="157" name="Imagen 6" descr=""/>
          <p:cNvPicPr/>
          <p:nvPr/>
        </p:nvPicPr>
        <p:blipFill>
          <a:blip r:embed="rId3"/>
          <a:srcRect l="0" t="0" r="9678" b="0"/>
          <a:stretch/>
        </p:blipFill>
        <p:spPr>
          <a:xfrm>
            <a:off x="9282600" y="1377360"/>
            <a:ext cx="2625840" cy="624600"/>
          </a:xfrm>
          <a:prstGeom prst="rect">
            <a:avLst/>
          </a:prstGeom>
          <a:ln w="0">
            <a:noFill/>
          </a:ln>
        </p:spPr>
      </p:pic>
      <p:pic>
        <p:nvPicPr>
          <p:cNvPr id="158" name="Picture 10" descr=""/>
          <p:cNvPicPr/>
          <p:nvPr/>
        </p:nvPicPr>
        <p:blipFill>
          <a:blip r:embed="rId4"/>
          <a:stretch/>
        </p:blipFill>
        <p:spPr>
          <a:xfrm>
            <a:off x="8215920" y="1390320"/>
            <a:ext cx="465840" cy="465840"/>
          </a:xfrm>
          <a:prstGeom prst="rect">
            <a:avLst/>
          </a:prstGeom>
          <a:ln w="0">
            <a:noFill/>
          </a:ln>
        </p:spPr>
      </p:pic>
      <p:pic>
        <p:nvPicPr>
          <p:cNvPr id="159" name="Picture 20" descr=""/>
          <p:cNvPicPr/>
          <p:nvPr/>
        </p:nvPicPr>
        <p:blipFill>
          <a:blip r:embed="rId5"/>
          <a:stretch/>
        </p:blipFill>
        <p:spPr>
          <a:xfrm>
            <a:off x="7641000" y="1426320"/>
            <a:ext cx="393840" cy="393840"/>
          </a:xfrm>
          <a:prstGeom prst="rect">
            <a:avLst/>
          </a:prstGeom>
          <a:ln w="0">
            <a:noFill/>
          </a:ln>
        </p:spPr>
      </p:pic>
      <p:sp>
        <p:nvSpPr>
          <p:cNvPr id="160" name="CustomShape 5"/>
          <p:cNvSpPr/>
          <p:nvPr/>
        </p:nvSpPr>
        <p:spPr>
          <a:xfrm>
            <a:off x="7569360" y="1858320"/>
            <a:ext cx="151380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ES" sz="1200" spc="-1" strike="noStrike">
                <a:solidFill>
                  <a:srgbClr val="ffffff"/>
                </a:solidFill>
                <a:latin typeface="Calibri"/>
                <a:ea typeface="DejaVu Sans"/>
              </a:rPr>
              <a:t>Pesca       Turismo </a:t>
            </a:r>
            <a:endParaRPr b="0" lang="es-ES" sz="1200" spc="-1" strike="noStrike">
              <a:latin typeface="Arial"/>
            </a:endParaRPr>
          </a:p>
        </p:txBody>
      </p:sp>
      <p:pic>
        <p:nvPicPr>
          <p:cNvPr id="161" name="Picture 8" descr=""/>
          <p:cNvPicPr/>
          <p:nvPr/>
        </p:nvPicPr>
        <p:blipFill>
          <a:blip r:embed="rId6"/>
          <a:srcRect l="0" t="3626" r="0" b="30133"/>
          <a:stretch/>
        </p:blipFill>
        <p:spPr>
          <a:xfrm>
            <a:off x="8136000" y="3099600"/>
            <a:ext cx="861840" cy="609840"/>
          </a:xfrm>
          <a:prstGeom prst="rect">
            <a:avLst/>
          </a:prstGeom>
          <a:ln w="0">
            <a:noFill/>
          </a:ln>
        </p:spPr>
      </p:pic>
      <p:sp>
        <p:nvSpPr>
          <p:cNvPr id="162" name="CustomShape 6"/>
          <p:cNvSpPr/>
          <p:nvPr/>
        </p:nvSpPr>
        <p:spPr>
          <a:xfrm>
            <a:off x="324720" y="5191560"/>
            <a:ext cx="427644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ES" sz="1200" spc="-1" strike="noStrike">
                <a:solidFill>
                  <a:srgbClr val="ffffff"/>
                </a:solidFill>
                <a:latin typeface="Calibri"/>
                <a:ea typeface="DejaVu Sans"/>
              </a:rPr>
              <a:t>Temperatura     Salinidad     Mareas Rojas     Turbidez</a:t>
            </a:r>
            <a:endParaRPr b="0" lang="es-ES" sz="1200" spc="-1" strike="noStrike">
              <a:latin typeface="Arial"/>
            </a:endParaRPr>
          </a:p>
        </p:txBody>
      </p:sp>
      <p:sp>
        <p:nvSpPr>
          <p:cNvPr id="163" name="CustomShape 7"/>
          <p:cNvSpPr/>
          <p:nvPr/>
        </p:nvSpPr>
        <p:spPr>
          <a:xfrm>
            <a:off x="477000" y="4592880"/>
            <a:ext cx="151380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1200" spc="-1" strike="noStrike">
                <a:solidFill>
                  <a:srgbClr val="a9d18e"/>
                </a:solidFill>
                <a:latin typeface="Calibri"/>
                <a:ea typeface="DejaVu Sans"/>
              </a:rPr>
              <a:t>DATOS</a:t>
            </a:r>
            <a:endParaRPr b="0" lang="es-ES" sz="1200" spc="-1" strike="noStrike">
              <a:latin typeface="Arial"/>
            </a:endParaRPr>
          </a:p>
        </p:txBody>
      </p:sp>
      <p:sp>
        <p:nvSpPr>
          <p:cNvPr id="164" name="CustomShape 8"/>
          <p:cNvSpPr/>
          <p:nvPr/>
        </p:nvSpPr>
        <p:spPr>
          <a:xfrm>
            <a:off x="4023720" y="5191560"/>
            <a:ext cx="427644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ES" sz="1200" spc="-1" strike="noStrike">
                <a:solidFill>
                  <a:srgbClr val="ffffff"/>
                </a:solidFill>
                <a:latin typeface="Calibri"/>
                <a:ea typeface="DejaVu Sans"/>
              </a:rPr>
              <a:t>Oleaje     Corrientes     Viento</a:t>
            </a:r>
            <a:endParaRPr b="0" lang="es-ES" sz="1200" spc="-1" strike="noStrike">
              <a:latin typeface="Arial"/>
            </a:endParaRPr>
          </a:p>
        </p:txBody>
      </p:sp>
      <p:sp>
        <p:nvSpPr>
          <p:cNvPr id="165" name="CustomShape 9"/>
          <p:cNvSpPr/>
          <p:nvPr/>
        </p:nvSpPr>
        <p:spPr>
          <a:xfrm>
            <a:off x="3968640" y="4592880"/>
            <a:ext cx="179928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1200" spc="-1" strike="noStrike">
                <a:solidFill>
                  <a:srgbClr val="a9d18e"/>
                </a:solidFill>
                <a:latin typeface="Calibri"/>
                <a:ea typeface="DejaVu Sans"/>
              </a:rPr>
              <a:t>MODELOS MEJORADOS</a:t>
            </a:r>
            <a:endParaRPr b="0" lang="es-ES" sz="1200" spc="-1" strike="noStrike">
              <a:latin typeface="Arial"/>
            </a:endParaRPr>
          </a:p>
        </p:txBody>
      </p:sp>
      <p:sp>
        <p:nvSpPr>
          <p:cNvPr id="166" name="CustomShape 10"/>
          <p:cNvSpPr/>
          <p:nvPr/>
        </p:nvSpPr>
        <p:spPr>
          <a:xfrm>
            <a:off x="7622640" y="4592880"/>
            <a:ext cx="179928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ES" sz="1200" spc="-1" strike="noStrike">
                <a:solidFill>
                  <a:srgbClr val="a9d18e"/>
                </a:solidFill>
                <a:latin typeface="Calibri"/>
                <a:ea typeface="DejaVu Sans"/>
              </a:rPr>
              <a:t>SERVICIOS</a:t>
            </a:r>
            <a:endParaRPr b="0" lang="es-ES" sz="1200" spc="-1" strike="noStrike">
              <a:latin typeface="Arial"/>
            </a:endParaRPr>
          </a:p>
        </p:txBody>
      </p:sp>
      <p:sp>
        <p:nvSpPr>
          <p:cNvPr id="167" name="CustomShape 11"/>
          <p:cNvSpPr/>
          <p:nvPr/>
        </p:nvSpPr>
        <p:spPr>
          <a:xfrm>
            <a:off x="6382080" y="5148000"/>
            <a:ext cx="4276440" cy="637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ES" sz="1200" spc="-1" strike="noStrike">
                <a:solidFill>
                  <a:srgbClr val="ffffff"/>
                </a:solidFill>
                <a:latin typeface="Calibri"/>
                <a:ea typeface="DejaVu Sans"/>
              </a:rPr>
              <a:t> </a:t>
            </a:r>
            <a:r>
              <a:rPr b="0" lang="es-ES" sz="1200" spc="-1" strike="noStrike">
                <a:solidFill>
                  <a:srgbClr val="ffffff"/>
                </a:solidFill>
                <a:latin typeface="Calibri"/>
                <a:ea typeface="DejaVu Sans"/>
              </a:rPr>
              <a:t>Visores         Visores    Datos </a:t>
            </a:r>
            <a:endParaRPr b="0" lang="es-ES" sz="1200" spc="-1" strike="noStrike">
              <a:latin typeface="Arial"/>
            </a:endParaRPr>
          </a:p>
          <a:p>
            <a:pPr>
              <a:lnSpc>
                <a:spcPct val="100000"/>
              </a:lnSpc>
              <a:buNone/>
            </a:pPr>
            <a:r>
              <a:rPr b="0" lang="es-ES" sz="1200" spc="-1" strike="noStrike">
                <a:solidFill>
                  <a:srgbClr val="ffffff"/>
                </a:solidFill>
                <a:latin typeface="Calibri"/>
                <a:ea typeface="DejaVu Sans"/>
              </a:rPr>
              <a:t>Integrado       móvil       FAIR</a:t>
            </a:r>
            <a:endParaRPr b="0" lang="es-ES" sz="1200" spc="-1" strike="noStrike">
              <a:latin typeface="Arial"/>
            </a:endParaRPr>
          </a:p>
          <a:p>
            <a:pPr>
              <a:lnSpc>
                <a:spcPct val="100000"/>
              </a:lnSpc>
              <a:buNone/>
            </a:pPr>
            <a:endParaRPr b="0" lang="es-ES" sz="1200" spc="-1" strike="noStrike">
              <a:latin typeface="Arial"/>
            </a:endParaRPr>
          </a:p>
        </p:txBody>
      </p:sp>
      <p:pic>
        <p:nvPicPr>
          <p:cNvPr id="168" name="Picture 2" descr=""/>
          <p:cNvPicPr/>
          <p:nvPr/>
        </p:nvPicPr>
        <p:blipFill>
          <a:blip r:embed="rId7"/>
          <a:stretch/>
        </p:blipFill>
        <p:spPr>
          <a:xfrm>
            <a:off x="5518080" y="4878360"/>
            <a:ext cx="501840" cy="392760"/>
          </a:xfrm>
          <a:prstGeom prst="rect">
            <a:avLst/>
          </a:prstGeom>
          <a:ln w="0">
            <a:noFill/>
          </a:ln>
        </p:spPr>
      </p:pic>
      <p:pic>
        <p:nvPicPr>
          <p:cNvPr id="169" name="Picture 6" descr=""/>
          <p:cNvPicPr/>
          <p:nvPr/>
        </p:nvPicPr>
        <p:blipFill>
          <a:blip r:embed="rId8"/>
          <a:srcRect l="9860" t="4534" r="11232" b="4832"/>
          <a:stretch/>
        </p:blipFill>
        <p:spPr>
          <a:xfrm>
            <a:off x="4667040" y="4904280"/>
            <a:ext cx="573840" cy="289800"/>
          </a:xfrm>
          <a:prstGeom prst="rect">
            <a:avLst/>
          </a:prstGeom>
          <a:ln w="0">
            <a:noFill/>
          </a:ln>
        </p:spPr>
      </p:pic>
      <p:pic>
        <p:nvPicPr>
          <p:cNvPr id="170" name="Picture 4" descr=""/>
          <p:cNvPicPr/>
          <p:nvPr/>
        </p:nvPicPr>
        <p:blipFill>
          <a:blip r:embed="rId9"/>
          <a:stretch/>
        </p:blipFill>
        <p:spPr>
          <a:xfrm>
            <a:off x="4071600" y="4859280"/>
            <a:ext cx="465840" cy="465840"/>
          </a:xfrm>
          <a:prstGeom prst="rect">
            <a:avLst/>
          </a:prstGeom>
          <a:ln w="0">
            <a:noFill/>
          </a:ln>
        </p:spPr>
      </p:pic>
      <p:pic>
        <p:nvPicPr>
          <p:cNvPr id="171" name="Picture 4" descr=""/>
          <p:cNvPicPr/>
          <p:nvPr/>
        </p:nvPicPr>
        <p:blipFill>
          <a:blip r:embed="rId10"/>
          <a:srcRect l="0" t="0" r="0" b="6407"/>
          <a:stretch/>
        </p:blipFill>
        <p:spPr>
          <a:xfrm>
            <a:off x="1524240" y="4811400"/>
            <a:ext cx="393840" cy="408240"/>
          </a:xfrm>
          <a:prstGeom prst="rect">
            <a:avLst/>
          </a:prstGeom>
          <a:ln w="0">
            <a:noFill/>
          </a:ln>
        </p:spPr>
      </p:pic>
      <p:pic>
        <p:nvPicPr>
          <p:cNvPr id="172" name="Picture 2" descr=""/>
          <p:cNvPicPr/>
          <p:nvPr/>
        </p:nvPicPr>
        <p:blipFill>
          <a:blip r:embed="rId11"/>
          <a:srcRect l="9619" t="11046" r="5382" b="22731"/>
          <a:stretch/>
        </p:blipFill>
        <p:spPr>
          <a:xfrm>
            <a:off x="633240" y="4849560"/>
            <a:ext cx="465840" cy="387720"/>
          </a:xfrm>
          <a:prstGeom prst="rect">
            <a:avLst/>
          </a:prstGeom>
          <a:ln w="0">
            <a:noFill/>
          </a:ln>
        </p:spPr>
      </p:pic>
      <p:pic>
        <p:nvPicPr>
          <p:cNvPr id="173" name="Picture 2" descr=""/>
          <p:cNvPicPr/>
          <p:nvPr/>
        </p:nvPicPr>
        <p:blipFill>
          <a:blip r:embed="rId12"/>
          <a:srcRect l="17037" t="0" r="15563" b="47704"/>
          <a:stretch/>
        </p:blipFill>
        <p:spPr>
          <a:xfrm>
            <a:off x="3061440" y="4904280"/>
            <a:ext cx="645840" cy="333000"/>
          </a:xfrm>
          <a:prstGeom prst="rect">
            <a:avLst/>
          </a:prstGeom>
          <a:ln w="0">
            <a:noFill/>
          </a:ln>
        </p:spPr>
      </p:pic>
      <p:pic>
        <p:nvPicPr>
          <p:cNvPr id="174" name="Picture 4" descr=""/>
          <p:cNvPicPr/>
          <p:nvPr/>
        </p:nvPicPr>
        <p:blipFill>
          <a:blip r:embed="rId13"/>
          <a:srcRect l="49271" t="0" r="0" b="0"/>
          <a:stretch/>
        </p:blipFill>
        <p:spPr>
          <a:xfrm>
            <a:off x="2297520" y="4761360"/>
            <a:ext cx="413640" cy="458640"/>
          </a:xfrm>
          <a:prstGeom prst="rect">
            <a:avLst/>
          </a:prstGeom>
          <a:ln w="0">
            <a:noFill/>
          </a:ln>
        </p:spPr>
      </p:pic>
      <p:pic>
        <p:nvPicPr>
          <p:cNvPr id="175" name="Picture 2" descr=""/>
          <p:cNvPicPr/>
          <p:nvPr/>
        </p:nvPicPr>
        <p:blipFill>
          <a:blip r:embed="rId14"/>
          <a:srcRect l="37250" t="31466" r="0" b="11862"/>
          <a:stretch/>
        </p:blipFill>
        <p:spPr>
          <a:xfrm>
            <a:off x="7264800" y="4825440"/>
            <a:ext cx="429840" cy="387720"/>
          </a:xfrm>
          <a:prstGeom prst="rect">
            <a:avLst/>
          </a:prstGeom>
          <a:ln w="0">
            <a:noFill/>
          </a:ln>
        </p:spPr>
      </p:pic>
      <p:pic>
        <p:nvPicPr>
          <p:cNvPr id="176" name="Picture 6" descr=""/>
          <p:cNvPicPr/>
          <p:nvPr/>
        </p:nvPicPr>
        <p:blipFill>
          <a:blip r:embed="rId15"/>
          <a:stretch/>
        </p:blipFill>
        <p:spPr>
          <a:xfrm>
            <a:off x="6460560" y="4768200"/>
            <a:ext cx="501840" cy="501840"/>
          </a:xfrm>
          <a:prstGeom prst="rect">
            <a:avLst/>
          </a:prstGeom>
          <a:ln w="0">
            <a:noFill/>
          </a:ln>
        </p:spPr>
      </p:pic>
      <p:pic>
        <p:nvPicPr>
          <p:cNvPr id="177" name="Picture 4" descr=""/>
          <p:cNvPicPr/>
          <p:nvPr/>
        </p:nvPicPr>
        <p:blipFill>
          <a:blip r:embed="rId16"/>
          <a:stretch/>
        </p:blipFill>
        <p:spPr>
          <a:xfrm>
            <a:off x="7882200" y="4850280"/>
            <a:ext cx="1041840" cy="353880"/>
          </a:xfrm>
          <a:prstGeom prst="rect">
            <a:avLst/>
          </a:prstGeom>
          <a:ln w="0">
            <a:noFill/>
          </a:ln>
        </p:spPr>
      </p:pic>
      <p:pic>
        <p:nvPicPr>
          <p:cNvPr id="178" name="Picture 8" descr=""/>
          <p:cNvPicPr/>
          <p:nvPr/>
        </p:nvPicPr>
        <p:blipFill>
          <a:blip r:embed="rId17"/>
          <a:stretch/>
        </p:blipFill>
        <p:spPr>
          <a:xfrm>
            <a:off x="8133120" y="5873040"/>
            <a:ext cx="1401840" cy="9338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186</TotalTime>
  <Application>LibreOffice/7.2.5.2$Windows_X86_64 LibreOffice_project/499f9727c189e6ef3471021d6132d4c694f357e5</Application>
  <AppVersion>15.0000</AppVersion>
  <Words>1531</Words>
  <Paragraphs>108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2023-05-29T12:30:23Z</dcterms:created>
  <dc:creator>Diseño Comunicación y Diseño</dc:creator>
  <dc:description/>
  <dc:language>es-ES</dc:language>
  <cp:lastModifiedBy/>
  <dcterms:modified xsi:type="dcterms:W3CDTF">2023-06-06T08:35:22Z</dcterms:modified>
  <cp:revision>22</cp:revision>
  <dc:subject/>
  <dc:title>Título</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0</vt:i4>
  </property>
  <property fmtid="{D5CDD505-2E9C-101B-9397-08002B2CF9AE}" pid="3" name="HyperlinksChanged">
    <vt:bool>0</vt:bool>
  </property>
  <property fmtid="{D5CDD505-2E9C-101B-9397-08002B2CF9AE}" pid="4" name="LinksUpToDate">
    <vt:bool>0</vt:bool>
  </property>
  <property fmtid="{D5CDD505-2E9C-101B-9397-08002B2CF9AE}" pid="5" name="MMClips">
    <vt:i4>0</vt:i4>
  </property>
  <property fmtid="{D5CDD505-2E9C-101B-9397-08002B2CF9AE}" pid="6" name="Notes">
    <vt:i4>1</vt:i4>
  </property>
  <property fmtid="{D5CDD505-2E9C-101B-9397-08002B2CF9AE}" pid="7" name="PresentationFormat">
    <vt:lpwstr>Panorámica</vt:lpwstr>
  </property>
  <property fmtid="{D5CDD505-2E9C-101B-9397-08002B2CF9AE}" pid="8" name="ScaleCrop">
    <vt:bool>0</vt:bool>
  </property>
  <property fmtid="{D5CDD505-2E9C-101B-9397-08002B2CF9AE}" pid="9" name="ShareDoc">
    <vt:bool>0</vt:bool>
  </property>
  <property fmtid="{D5CDD505-2E9C-101B-9397-08002B2CF9AE}" pid="10" name="Slides">
    <vt:i4>15</vt:i4>
  </property>
</Properties>
</file>