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media/image28.png" ContentType="image/png"/>
  <Override PartName="/ppt/media/image1.jpeg" ContentType="image/jpeg"/>
  <Override PartName="/ppt/media/image3.png" ContentType="image/png"/>
  <Override PartName="/ppt/media/image2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23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png" ContentType="image/png"/>
  <Override PartName="/ppt/media/image14.png" ContentType="image/png"/>
  <Override PartName="/ppt/media/image15.jpeg" ContentType="image/jpeg"/>
  <Override PartName="/ppt/media/image39.png" ContentType="image/png"/>
  <Override PartName="/ppt/media/image16.jpeg" ContentType="image/jpeg"/>
  <Override PartName="/ppt/media/image17.png" ContentType="image/png"/>
  <Override PartName="/ppt/media/image24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5.jpeg" ContentType="image/jpeg"/>
  <Override PartName="/ppt/media/image27.png" ContentType="image/png"/>
  <Override PartName="/ppt/media/image26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36.png" ContentType="image/png"/>
  <Override PartName="/ppt/media/image37.png" ContentType="image/png"/>
  <Override PartName="/ppt/media/image38.png" ContentType="image/png"/>
  <Override PartName="/ppt/media/image40.png" ContentType="image/png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presProps.xml" ContentType="application/vnd.openxmlformats-officedocument.presentationml.presPro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Pulse para editar el formato del texto de título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800" spc="-1" strike="noStrike">
                <a:solidFill>
                  <a:srgbClr val="000000"/>
                </a:solidFill>
                <a:latin typeface="Arial"/>
              </a:rPr>
              <a:t>Pulse para editar el formato de texto del esquema</a:t>
            </a:r>
            <a:endParaRPr b="0" lang="es-ES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Segundo nivel del esquema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Tercer nivel del esquema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Cuarto nivel del esquema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Quinto nivel del esquema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Sexto nivel del esquema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Séptimo nivel del esquema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bg object 16" descr="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259920" y="30960"/>
            <a:ext cx="8224200" cy="135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es-ES" sz="4000" spc="-1" strike="noStrike">
                <a:solidFill>
                  <a:srgbClr val="000000"/>
                </a:solidFill>
                <a:latin typeface="Calibri"/>
              </a:rPr>
              <a:t>Pulse para editar el formato del texto de título</a:t>
            </a:r>
            <a:endParaRPr b="0" lang="es-ES" sz="4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3315960" y="1528560"/>
            <a:ext cx="5559840" cy="1959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4400" spc="-1" strike="noStrike">
                <a:solidFill>
                  <a:srgbClr val="000000"/>
                </a:solidFill>
                <a:latin typeface="Calibri"/>
              </a:rPr>
              <a:t>Pulse para editar el formato de texto del esquema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4400" spc="-1" strike="noStrike">
                <a:solidFill>
                  <a:srgbClr val="000000"/>
                </a:solidFill>
                <a:latin typeface="Calibri"/>
              </a:rPr>
              <a:t>Segundo nivel del esquema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4400" spc="-1" strike="noStrike">
                <a:solidFill>
                  <a:srgbClr val="000000"/>
                </a:solidFill>
                <a:latin typeface="Calibri"/>
              </a:rPr>
              <a:t>Tercer nivel del esquema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4400" spc="-1" strike="noStrike">
                <a:solidFill>
                  <a:srgbClr val="000000"/>
                </a:solidFill>
                <a:latin typeface="Calibri"/>
              </a:rPr>
              <a:t>Cuarto nivel del esquema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4400" spc="-1" strike="noStrike">
                <a:solidFill>
                  <a:srgbClr val="000000"/>
                </a:solidFill>
                <a:latin typeface="Calibri"/>
              </a:rPr>
              <a:t>Quinto nivel del esquema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4400" spc="-1" strike="noStrike">
                <a:solidFill>
                  <a:srgbClr val="000000"/>
                </a:solidFill>
                <a:latin typeface="Calibri"/>
              </a:rPr>
              <a:t>Sexto nivel del esquema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4400" spc="-1" strike="noStrike">
                <a:solidFill>
                  <a:srgbClr val="000000"/>
                </a:solidFill>
                <a:latin typeface="Calibri"/>
              </a:rPr>
              <a:t>Séptimo nivel del esquema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ftr"/>
          </p:nvPr>
        </p:nvSpPr>
        <p:spPr>
          <a:xfrm>
            <a:off x="4145400" y="6378120"/>
            <a:ext cx="3900960" cy="34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es-ES" sz="2400" spc="-1" strike="noStrike">
              <a:latin typeface="Times New Roman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dt"/>
          </p:nvPr>
        </p:nvSpPr>
        <p:spPr>
          <a:xfrm>
            <a:off x="609480" y="6378120"/>
            <a:ext cx="2803680" cy="34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fld id="{4AB86ABF-B55F-472F-9FF8-8B8A43CBDEC5}" type="datetime">
              <a:rPr b="0" lang="en-US" sz="1800" spc="-1" strike="noStrike">
                <a:solidFill>
                  <a:srgbClr val="b2b2b2"/>
                </a:solidFill>
                <a:latin typeface="Calibri"/>
              </a:rPr>
              <a:t>6/6/23</a:t>
            </a:fld>
            <a:endParaRPr b="0" lang="es-ES" sz="1800" spc="-1" strike="noStrike">
              <a:latin typeface="Times New Roman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 type="sldNum"/>
          </p:nvPr>
        </p:nvSpPr>
        <p:spPr>
          <a:xfrm>
            <a:off x="8778240" y="6378120"/>
            <a:ext cx="2803680" cy="34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algn="r">
              <a:lnSpc>
                <a:spcPct val="100000"/>
              </a:lnSpc>
              <a:buNone/>
            </a:pPr>
            <a:fld id="{6F902284-C4AE-4035-9352-28B0E53AD885}" type="slidenum">
              <a:rPr b="0" lang="es-ES" sz="1800" spc="-1" strike="noStrike">
                <a:solidFill>
                  <a:srgbClr val="b2b2b2"/>
                </a:solidFill>
                <a:latin typeface="Calibri"/>
              </a:rPr>
              <a:t>&lt;número&gt;</a:t>
            </a:fld>
            <a:endParaRPr b="0" lang="es-ES" sz="18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Pulse para editar el formato del texto de título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800" spc="-1" strike="noStrike">
                <a:solidFill>
                  <a:srgbClr val="000000"/>
                </a:solidFill>
                <a:latin typeface="Arial"/>
              </a:rPr>
              <a:t>Pulse para editar el formato de texto del esquema</a:t>
            </a:r>
            <a:endParaRPr b="0" lang="es-ES" sz="2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Segundo nivel del esquema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Tercer nivel del esquema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pc="-1" strike="noStrike">
                <a:solidFill>
                  <a:srgbClr val="000000"/>
                </a:solidFill>
                <a:latin typeface="Arial"/>
              </a:rPr>
              <a:t>Cuarto nivel del esquema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Quinto nivel del esquema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Sexto nivel del esquema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Séptimo nivel del esquema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2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png"/><Relationship Id="rId3" Type="http://schemas.openxmlformats.org/officeDocument/2006/relationships/slideLayout" Target="../slideLayouts/slideLayout2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2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2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2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jpeg"/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jpeg"/><Relationship Id="rId8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png"/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7" Type="http://schemas.openxmlformats.org/officeDocument/2006/relationships/image" Target="../media/image22.jpeg"/><Relationship Id="rId8" Type="http://schemas.openxmlformats.org/officeDocument/2006/relationships/image" Target="../media/image23.jpeg"/><Relationship Id="rId9" Type="http://schemas.openxmlformats.org/officeDocument/2006/relationships/image" Target="../media/image24.jpeg"/><Relationship Id="rId10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3209760" y="218160"/>
            <a:ext cx="5770800" cy="1653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rmAutofit fontScale="95000"/>
          </a:bodyPr>
          <a:p>
            <a:pPr algn="ctr">
              <a:lnSpc>
                <a:spcPct val="90000"/>
              </a:lnSpc>
              <a:buNone/>
            </a:pPr>
            <a:r>
              <a:rPr b="1" lang="es-ES" sz="6000" spc="-1" strike="noStrike">
                <a:solidFill>
                  <a:srgbClr val="ffffff"/>
                </a:solidFill>
                <a:latin typeface="Arial"/>
                <a:ea typeface="DejaVu Sans"/>
              </a:rPr>
              <a:t>4 GOBERNANZA AZUL</a:t>
            </a:r>
            <a:endParaRPr b="0" lang="es-ES" sz="6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subTitle"/>
          </p:nvPr>
        </p:nvSpPr>
        <p:spPr>
          <a:xfrm>
            <a:off x="3186720" y="3181320"/>
            <a:ext cx="5770800" cy="80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228600" indent="-228600"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s-ES" sz="2400" spc="-1" strike="noStrike">
                <a:solidFill>
                  <a:srgbClr val="ffffff"/>
                </a:solidFill>
                <a:latin typeface="Arial"/>
                <a:ea typeface="DejaVu Sans"/>
              </a:rPr>
              <a:t>4.2 Estrategias regionales de Crecimiento Azul y sus indicadores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120" name="Subtítulo 2"/>
          <p:cNvSpPr/>
          <p:nvPr/>
        </p:nvSpPr>
        <p:spPr>
          <a:xfrm>
            <a:off x="4173840" y="5135400"/>
            <a:ext cx="4370760" cy="40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95000"/>
          </a:bodyPr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s-ES" sz="2400" spc="-1" strike="noStrike">
                <a:solidFill>
                  <a:srgbClr val="ffffff"/>
                </a:solidFill>
                <a:latin typeface="Arial"/>
                <a:ea typeface="DejaVu Sans"/>
              </a:rPr>
              <a:t>Sevilla, 7 de junio de 2023</a:t>
            </a:r>
            <a:endParaRPr b="0" lang="es-E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259920" y="1209960"/>
            <a:ext cx="8224200" cy="1342440"/>
          </a:xfrm>
          <a:prstGeom prst="rect">
            <a:avLst/>
          </a:prstGeom>
          <a:noFill/>
          <a:ln w="0">
            <a:noFill/>
          </a:ln>
        </p:spPr>
        <p:txBody>
          <a:bodyPr lIns="0" rIns="0" tIns="135360" bIns="0" anchor="t">
            <a:noAutofit/>
          </a:bodyPr>
          <a:p>
            <a:pPr marL="12600">
              <a:lnSpc>
                <a:spcPts val="4751"/>
              </a:lnSpc>
              <a:spcBef>
                <a:spcPts val="706"/>
              </a:spcBef>
              <a:buNone/>
            </a:pPr>
            <a:r>
              <a:rPr b="1" lang="es-ES" sz="4400" spc="-1" strike="noStrike">
                <a:solidFill>
                  <a:srgbClr val="ffffff"/>
                </a:solidFill>
                <a:latin typeface="Arial"/>
              </a:rPr>
              <a:t>Recomendaciones</a:t>
            </a:r>
            <a:r>
              <a:rPr b="1" lang="es-ES" sz="4400" spc="-32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lang="es-ES" sz="4400" spc="-1" strike="noStrike">
                <a:solidFill>
                  <a:srgbClr val="ffffff"/>
                </a:solidFill>
                <a:latin typeface="Arial"/>
              </a:rPr>
              <a:t>y</a:t>
            </a:r>
            <a:r>
              <a:rPr b="1" lang="es-ES" sz="4400" spc="-15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lang="es-ES" sz="4400" spc="-12" strike="noStrike">
                <a:solidFill>
                  <a:srgbClr val="ffffff"/>
                </a:solidFill>
                <a:latin typeface="Arial"/>
              </a:rPr>
              <a:t>acciones </a:t>
            </a:r>
            <a:r>
              <a:rPr b="1" lang="es-ES" sz="4400" spc="-1" strike="noStrike">
                <a:solidFill>
                  <a:srgbClr val="ffffff"/>
                </a:solidFill>
                <a:latin typeface="Arial"/>
              </a:rPr>
              <a:t>de</a:t>
            </a:r>
            <a:r>
              <a:rPr b="1" lang="es-ES" sz="4400" spc="-12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lang="es-ES" sz="4400" spc="-1" strike="noStrike">
                <a:solidFill>
                  <a:srgbClr val="ffffff"/>
                </a:solidFill>
                <a:latin typeface="Arial"/>
              </a:rPr>
              <a:t>mejora</a:t>
            </a:r>
            <a:r>
              <a:rPr b="1" lang="es-ES" sz="4400" spc="-7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lang="es-ES" sz="4400" spc="-1" strike="noStrike">
                <a:solidFill>
                  <a:srgbClr val="ffffff"/>
                </a:solidFill>
                <a:latin typeface="Arial"/>
              </a:rPr>
              <a:t>dirigidas</a:t>
            </a:r>
            <a:r>
              <a:rPr b="1" lang="es-ES" sz="4400" spc="-7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lang="es-ES" sz="4400" spc="-26" strike="noStrike">
                <a:solidFill>
                  <a:srgbClr val="ffffff"/>
                </a:solidFill>
                <a:latin typeface="Arial"/>
              </a:rPr>
              <a:t>a: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8" name="object 3"/>
          <p:cNvSpPr/>
          <p:nvPr/>
        </p:nvSpPr>
        <p:spPr>
          <a:xfrm>
            <a:off x="326520" y="2935440"/>
            <a:ext cx="8584920" cy="3575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54000" bIns="0" anchor="t">
            <a:spAutoFit/>
          </a:bodyPr>
          <a:p>
            <a:pPr marL="241200" indent="-228600" algn="just">
              <a:lnSpc>
                <a:spcPts val="2591"/>
              </a:lnSpc>
              <a:spcBef>
                <a:spcPts val="425"/>
              </a:spcBef>
              <a:buClr>
                <a:srgbClr val="ffffff"/>
              </a:buClr>
              <a:buFont typeface="Arial"/>
              <a:buChar char="•"/>
              <a:tabLst>
                <a:tab algn="l" pos="241200"/>
              </a:tabLst>
            </a:pPr>
            <a:r>
              <a:rPr b="1" lang="es-ES" sz="2400" spc="-1" strike="noStrike">
                <a:solidFill>
                  <a:srgbClr val="ffffff"/>
                </a:solidFill>
                <a:latin typeface="Arial"/>
              </a:rPr>
              <a:t>Fomentar</a:t>
            </a:r>
            <a:r>
              <a:rPr b="1" lang="es-ES" sz="2400" spc="304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lang="es-ES" sz="2400" spc="-1" strike="noStrike">
                <a:solidFill>
                  <a:srgbClr val="ffffff"/>
                </a:solidFill>
                <a:latin typeface="Arial"/>
              </a:rPr>
              <a:t>e</a:t>
            </a:r>
            <a:r>
              <a:rPr b="1" lang="es-ES" sz="2400" spc="293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lang="es-ES" sz="2400" spc="-1" strike="noStrike">
                <a:solidFill>
                  <a:srgbClr val="ffffff"/>
                </a:solidFill>
                <a:latin typeface="Arial"/>
              </a:rPr>
              <a:t>impulsar</a:t>
            </a:r>
            <a:r>
              <a:rPr b="1" lang="es-ES" sz="2400" spc="299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lang="es-ES" sz="2400" spc="-1" strike="noStrike">
                <a:solidFill>
                  <a:srgbClr val="ffffff"/>
                </a:solidFill>
                <a:latin typeface="Arial"/>
              </a:rPr>
              <a:t>un</a:t>
            </a:r>
            <a:r>
              <a:rPr b="1" lang="es-ES" sz="2400" spc="284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lang="es-ES" sz="2400" spc="-1" strike="noStrike">
                <a:solidFill>
                  <a:srgbClr val="ffffff"/>
                </a:solidFill>
                <a:latin typeface="Arial"/>
              </a:rPr>
              <a:t>ecosistema</a:t>
            </a:r>
            <a:r>
              <a:rPr b="1" lang="es-ES" sz="2400" spc="299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lang="es-ES" sz="2400" spc="-1" strike="noStrike">
                <a:solidFill>
                  <a:srgbClr val="ffffff"/>
                </a:solidFill>
                <a:latin typeface="Arial"/>
              </a:rPr>
              <a:t>emprendedor</a:t>
            </a:r>
            <a:r>
              <a:rPr b="1" lang="es-ES" sz="2400" spc="313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lang="es-ES" sz="2400" spc="-1" strike="noStrike">
                <a:solidFill>
                  <a:srgbClr val="ffffff"/>
                </a:solidFill>
                <a:latin typeface="Arial"/>
              </a:rPr>
              <a:t>en</a:t>
            </a:r>
            <a:r>
              <a:rPr b="1" lang="es-ES" sz="2400" spc="287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lang="es-ES" sz="2400" spc="-26" strike="noStrike">
                <a:solidFill>
                  <a:srgbClr val="ffffff"/>
                </a:solidFill>
                <a:latin typeface="Arial"/>
              </a:rPr>
              <a:t>el </a:t>
            </a:r>
            <a:r>
              <a:rPr b="1" lang="es-ES" sz="2400" spc="-1" strike="noStrike">
                <a:solidFill>
                  <a:srgbClr val="ffffff"/>
                </a:solidFill>
                <a:latin typeface="Arial"/>
              </a:rPr>
              <a:t>espacio</a:t>
            </a:r>
            <a:r>
              <a:rPr b="1" lang="es-ES" sz="2400" spc="168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lang="es-ES" sz="2400" spc="-1" strike="noStrike">
                <a:solidFill>
                  <a:srgbClr val="ffffff"/>
                </a:solidFill>
                <a:latin typeface="Arial"/>
              </a:rPr>
              <a:t>transfronterizo</a:t>
            </a:r>
            <a:r>
              <a:rPr b="1" lang="es-ES" sz="2400" spc="180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lang="es-ES" sz="2400" spc="-1" strike="noStrike">
                <a:solidFill>
                  <a:srgbClr val="ffffff"/>
                </a:solidFill>
                <a:latin typeface="Arial"/>
              </a:rPr>
              <a:t>vinculado</a:t>
            </a:r>
            <a:r>
              <a:rPr b="1" lang="es-ES" sz="2400" spc="154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lang="es-ES" sz="2400" spc="-1" strike="noStrike">
                <a:solidFill>
                  <a:srgbClr val="ffffff"/>
                </a:solidFill>
                <a:latin typeface="Arial"/>
              </a:rPr>
              <a:t>a</a:t>
            </a:r>
            <a:r>
              <a:rPr b="1" lang="es-ES" sz="2400" spc="168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lang="es-ES" sz="2400" spc="-1" strike="noStrike">
                <a:solidFill>
                  <a:srgbClr val="ffffff"/>
                </a:solidFill>
                <a:latin typeface="Arial"/>
              </a:rPr>
              <a:t>la</a:t>
            </a:r>
            <a:r>
              <a:rPr b="1" lang="es-ES" sz="2400" spc="154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lang="es-ES" sz="2400" spc="-1" strike="noStrike">
                <a:solidFill>
                  <a:srgbClr val="ffffff"/>
                </a:solidFill>
                <a:latin typeface="Arial"/>
              </a:rPr>
              <a:t>innovación</a:t>
            </a:r>
            <a:r>
              <a:rPr b="1" lang="es-ES" sz="2400" spc="148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lang="es-ES" sz="2400" spc="-1" strike="noStrike">
                <a:solidFill>
                  <a:srgbClr val="ffffff"/>
                </a:solidFill>
                <a:latin typeface="Arial"/>
              </a:rPr>
              <a:t>de</a:t>
            </a:r>
            <a:r>
              <a:rPr b="1" lang="es-ES" sz="2400" spc="162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lang="es-ES" sz="2400" spc="-26" strike="noStrike">
                <a:solidFill>
                  <a:srgbClr val="ffffff"/>
                </a:solidFill>
                <a:latin typeface="Arial"/>
              </a:rPr>
              <a:t>los </a:t>
            </a:r>
            <a:r>
              <a:rPr b="1" lang="es-ES" sz="2400" spc="-1" strike="noStrike">
                <a:solidFill>
                  <a:srgbClr val="ffffff"/>
                </a:solidFill>
                <a:latin typeface="Arial"/>
              </a:rPr>
              <a:t>sectores</a:t>
            </a:r>
            <a:r>
              <a:rPr b="1" lang="es-ES" sz="2400" spc="-35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lang="es-ES" sz="2400" spc="-1" strike="noStrike">
                <a:solidFill>
                  <a:srgbClr val="ffffff"/>
                </a:solidFill>
                <a:latin typeface="Arial"/>
              </a:rPr>
              <a:t>de</a:t>
            </a:r>
            <a:r>
              <a:rPr b="1" lang="es-ES" sz="2400" spc="-55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lang="es-ES" sz="2400" spc="-1" strike="noStrike">
                <a:solidFill>
                  <a:srgbClr val="ffffff"/>
                </a:solidFill>
                <a:latin typeface="Arial"/>
              </a:rPr>
              <a:t>la</a:t>
            </a:r>
            <a:r>
              <a:rPr b="1" lang="es-ES" sz="2400" spc="-60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lang="es-ES" sz="2400" spc="-12" strike="noStrike">
                <a:solidFill>
                  <a:srgbClr val="ffffff"/>
                </a:solidFill>
                <a:latin typeface="Arial"/>
              </a:rPr>
              <a:t>Economía</a:t>
            </a:r>
            <a:r>
              <a:rPr b="1" lang="es-ES" sz="2400" spc="-140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lang="es-ES" sz="2400" spc="-12" strike="noStrike">
                <a:solidFill>
                  <a:srgbClr val="ffffff"/>
                </a:solidFill>
                <a:latin typeface="Arial"/>
              </a:rPr>
              <a:t>Azul.</a:t>
            </a: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51"/>
              </a:spcBef>
              <a:buNone/>
              <a:tabLst>
                <a:tab algn="l" pos="241200"/>
              </a:tabLst>
            </a:pPr>
            <a:endParaRPr b="0" lang="es-ES" sz="2400" spc="-1" strike="noStrike">
              <a:latin typeface="Arial"/>
            </a:endParaRPr>
          </a:p>
          <a:p>
            <a:pPr marL="241200" indent="-228600" algn="just">
              <a:lnSpc>
                <a:spcPts val="2591"/>
              </a:lnSpc>
              <a:buClr>
                <a:srgbClr val="ffffff"/>
              </a:buClr>
              <a:buFont typeface="Arial"/>
              <a:buChar char="•"/>
              <a:tabLst>
                <a:tab algn="l" pos="241200"/>
              </a:tabLst>
            </a:pPr>
            <a:r>
              <a:rPr b="1" lang="es-ES" sz="2400" spc="-1" strike="noStrike">
                <a:solidFill>
                  <a:srgbClr val="ffffff"/>
                </a:solidFill>
                <a:latin typeface="Arial"/>
              </a:rPr>
              <a:t>Diseños</a:t>
            </a:r>
            <a:r>
              <a:rPr b="1" lang="es-ES" sz="2400" spc="228" strike="noStrike">
                <a:solidFill>
                  <a:srgbClr val="ffffff"/>
                </a:solidFill>
                <a:latin typeface="Arial"/>
              </a:rPr>
              <a:t>  </a:t>
            </a:r>
            <a:r>
              <a:rPr b="1" lang="es-ES" sz="2400" spc="-1" strike="noStrike">
                <a:solidFill>
                  <a:srgbClr val="ffffff"/>
                </a:solidFill>
                <a:latin typeface="Arial"/>
              </a:rPr>
              <a:t>de</a:t>
            </a:r>
            <a:r>
              <a:rPr b="1" lang="es-ES" sz="2400" spc="222" strike="noStrike">
                <a:solidFill>
                  <a:srgbClr val="ffffff"/>
                </a:solidFill>
                <a:latin typeface="Arial"/>
              </a:rPr>
              <a:t>  </a:t>
            </a:r>
            <a:r>
              <a:rPr b="1" lang="es-ES" sz="2400" spc="-1" strike="noStrike">
                <a:solidFill>
                  <a:srgbClr val="ffffff"/>
                </a:solidFill>
                <a:latin typeface="Arial"/>
              </a:rPr>
              <a:t>nuevos</a:t>
            </a:r>
            <a:r>
              <a:rPr b="1" lang="es-ES" sz="2400" spc="228" strike="noStrike">
                <a:solidFill>
                  <a:srgbClr val="ffffff"/>
                </a:solidFill>
                <a:latin typeface="Arial"/>
              </a:rPr>
              <a:t>  </a:t>
            </a:r>
            <a:r>
              <a:rPr b="1" lang="es-ES" sz="2400" spc="-1" strike="noStrike">
                <a:solidFill>
                  <a:srgbClr val="ffffff"/>
                </a:solidFill>
                <a:latin typeface="Arial"/>
              </a:rPr>
              <a:t>mecanismos</a:t>
            </a:r>
            <a:r>
              <a:rPr b="1" lang="es-ES" sz="2400" spc="222" strike="noStrike">
                <a:solidFill>
                  <a:srgbClr val="ffffff"/>
                </a:solidFill>
                <a:latin typeface="Arial"/>
              </a:rPr>
              <a:t>  </a:t>
            </a:r>
            <a:r>
              <a:rPr b="1" lang="es-ES" sz="2400" spc="-1" strike="noStrike">
                <a:solidFill>
                  <a:srgbClr val="ffffff"/>
                </a:solidFill>
                <a:latin typeface="Arial"/>
              </a:rPr>
              <a:t>y</a:t>
            </a:r>
            <a:r>
              <a:rPr b="1" lang="es-ES" sz="2400" spc="219" strike="noStrike">
                <a:solidFill>
                  <a:srgbClr val="ffffff"/>
                </a:solidFill>
                <a:latin typeface="Arial"/>
              </a:rPr>
              <a:t>  </a:t>
            </a:r>
            <a:r>
              <a:rPr b="1" lang="es-ES" sz="2400" spc="-1" strike="noStrike">
                <a:solidFill>
                  <a:srgbClr val="ffffff"/>
                </a:solidFill>
                <a:latin typeface="Arial"/>
              </a:rPr>
              <a:t>herramientas</a:t>
            </a:r>
            <a:r>
              <a:rPr b="1" lang="es-ES" sz="2400" spc="228" strike="noStrike">
                <a:solidFill>
                  <a:srgbClr val="ffffff"/>
                </a:solidFill>
                <a:latin typeface="Arial"/>
              </a:rPr>
              <a:t>  </a:t>
            </a:r>
            <a:r>
              <a:rPr b="1" lang="es-ES" sz="2400" spc="-26" strike="noStrike">
                <a:solidFill>
                  <a:srgbClr val="ffffff"/>
                </a:solidFill>
                <a:latin typeface="Arial"/>
              </a:rPr>
              <a:t>de </a:t>
            </a:r>
            <a:r>
              <a:rPr b="1" lang="es-ES" sz="2400" spc="-1" strike="noStrike">
                <a:solidFill>
                  <a:srgbClr val="ffffff"/>
                </a:solidFill>
                <a:latin typeface="Arial"/>
              </a:rPr>
              <a:t>financiación</a:t>
            </a:r>
            <a:r>
              <a:rPr b="1" lang="es-ES" sz="2400" spc="-80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lang="es-ES" sz="2400" spc="-12" strike="noStrike">
                <a:solidFill>
                  <a:srgbClr val="ffffff"/>
                </a:solidFill>
                <a:latin typeface="Arial"/>
              </a:rPr>
              <a:t>publico-</a:t>
            </a:r>
            <a:r>
              <a:rPr b="1" lang="es-ES" sz="2400" spc="-1" strike="noStrike">
                <a:solidFill>
                  <a:srgbClr val="ffffff"/>
                </a:solidFill>
                <a:latin typeface="Arial"/>
              </a:rPr>
              <a:t>privada</a:t>
            </a:r>
            <a:r>
              <a:rPr b="1" lang="es-ES" sz="2400" spc="-86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lang="es-ES" sz="2400" spc="-1" strike="noStrike">
                <a:solidFill>
                  <a:srgbClr val="ffffff"/>
                </a:solidFill>
                <a:latin typeface="Arial"/>
              </a:rPr>
              <a:t>y</a:t>
            </a:r>
            <a:r>
              <a:rPr b="1" lang="es-ES" sz="2400" spc="-72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lang="es-ES" sz="2400" spc="-1" strike="noStrike">
                <a:solidFill>
                  <a:srgbClr val="ffffff"/>
                </a:solidFill>
                <a:latin typeface="Arial"/>
              </a:rPr>
              <a:t>atracción</a:t>
            </a:r>
            <a:r>
              <a:rPr b="1" lang="es-ES" sz="2400" spc="-60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lang="es-ES" sz="2400" spc="-1" strike="noStrike">
                <a:solidFill>
                  <a:srgbClr val="ffffff"/>
                </a:solidFill>
                <a:latin typeface="Arial"/>
              </a:rPr>
              <a:t>de</a:t>
            </a:r>
            <a:r>
              <a:rPr b="1" lang="es-ES" sz="2400" spc="-60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lang="es-ES" sz="2400" spc="-12" strike="noStrike">
                <a:solidFill>
                  <a:srgbClr val="ffffff"/>
                </a:solidFill>
                <a:latin typeface="Arial"/>
              </a:rPr>
              <a:t>inversiones.</a:t>
            </a: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"/>
              </a:spcBef>
              <a:buNone/>
              <a:tabLst>
                <a:tab algn="l" pos="241200"/>
              </a:tabLst>
            </a:pPr>
            <a:endParaRPr b="0" lang="es-ES" sz="2400" spc="-1" strike="noStrike">
              <a:latin typeface="Arial"/>
            </a:endParaRPr>
          </a:p>
          <a:p>
            <a:pPr marL="241200" indent="-228600" algn="just">
              <a:lnSpc>
                <a:spcPts val="2591"/>
              </a:lnSpc>
              <a:buClr>
                <a:srgbClr val="ffffff"/>
              </a:buClr>
              <a:buFont typeface="Arial"/>
              <a:buChar char="•"/>
              <a:tabLst>
                <a:tab algn="l" pos="241200"/>
              </a:tabLst>
            </a:pPr>
            <a:r>
              <a:rPr b="1" lang="es-ES" sz="2400" spc="-1" strike="noStrike">
                <a:solidFill>
                  <a:srgbClr val="ffffff"/>
                </a:solidFill>
                <a:latin typeface="Arial"/>
              </a:rPr>
              <a:t>La</a:t>
            </a:r>
            <a:r>
              <a:rPr b="1" lang="es-ES" sz="2400" spc="369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lang="es-ES" sz="2400" spc="-1" strike="noStrike">
                <a:solidFill>
                  <a:srgbClr val="ffffff"/>
                </a:solidFill>
                <a:latin typeface="Arial"/>
              </a:rPr>
              <a:t>promoción</a:t>
            </a:r>
            <a:r>
              <a:rPr b="1" lang="es-ES" sz="2400" spc="369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lang="es-ES" sz="2400" spc="-1" strike="noStrike">
                <a:solidFill>
                  <a:srgbClr val="ffffff"/>
                </a:solidFill>
                <a:latin typeface="Arial"/>
              </a:rPr>
              <a:t>de</a:t>
            </a:r>
            <a:r>
              <a:rPr b="1" lang="es-ES" sz="2400" spc="364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lang="es-ES" sz="2400" spc="-1" strike="noStrike">
                <a:solidFill>
                  <a:srgbClr val="ffffff"/>
                </a:solidFill>
                <a:latin typeface="Arial"/>
              </a:rPr>
              <a:t>carreras</a:t>
            </a:r>
            <a:r>
              <a:rPr b="1" lang="es-ES" sz="2400" spc="384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lang="es-ES" sz="2400" spc="-1" strike="noStrike">
                <a:solidFill>
                  <a:srgbClr val="ffffff"/>
                </a:solidFill>
                <a:latin typeface="Arial"/>
              </a:rPr>
              <a:t>y</a:t>
            </a:r>
            <a:r>
              <a:rPr b="1" lang="es-ES" sz="2400" spc="358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lang="es-ES" sz="2400" spc="-1" strike="noStrike">
                <a:solidFill>
                  <a:srgbClr val="ffffff"/>
                </a:solidFill>
                <a:latin typeface="Arial"/>
              </a:rPr>
              <a:t>competencias</a:t>
            </a:r>
            <a:r>
              <a:rPr b="1" lang="es-ES" sz="2400" spc="378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lang="es-ES" sz="2400" spc="-1" strike="noStrike">
                <a:solidFill>
                  <a:srgbClr val="ffffff"/>
                </a:solidFill>
                <a:latin typeface="Arial"/>
              </a:rPr>
              <a:t>azules</a:t>
            </a:r>
            <a:r>
              <a:rPr b="1" lang="es-ES" sz="2400" spc="369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lang="es-ES" sz="2400" spc="-12" strike="noStrike">
                <a:solidFill>
                  <a:srgbClr val="ffffff"/>
                </a:solidFill>
                <a:latin typeface="Arial"/>
              </a:rPr>
              <a:t>(blue </a:t>
            </a:r>
            <a:r>
              <a:rPr b="1" lang="es-ES" sz="2400" spc="-1" strike="noStrike">
                <a:solidFill>
                  <a:srgbClr val="ffffff"/>
                </a:solidFill>
                <a:latin typeface="Arial"/>
              </a:rPr>
              <a:t>skills)</a:t>
            </a:r>
            <a:r>
              <a:rPr b="1" lang="es-ES" sz="2400" spc="-66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lang="es-ES" sz="2400" spc="-1" strike="noStrike">
                <a:solidFill>
                  <a:srgbClr val="ffffff"/>
                </a:solidFill>
                <a:latin typeface="Arial"/>
              </a:rPr>
              <a:t>para</a:t>
            </a:r>
            <a:r>
              <a:rPr b="1" lang="es-ES" sz="2400" spc="-41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lang="es-ES" sz="2400" spc="-1" strike="noStrike">
                <a:solidFill>
                  <a:srgbClr val="ffffff"/>
                </a:solidFill>
                <a:latin typeface="Arial"/>
              </a:rPr>
              <a:t>la</a:t>
            </a:r>
            <a:r>
              <a:rPr b="1" lang="es-ES" sz="2400" spc="-52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lang="es-ES" sz="2400" spc="-12" strike="noStrike">
                <a:solidFill>
                  <a:srgbClr val="ffffff"/>
                </a:solidFill>
                <a:latin typeface="Arial"/>
              </a:rPr>
              <a:t>especialización</a:t>
            </a:r>
            <a:r>
              <a:rPr b="1" lang="es-ES" sz="2400" spc="-46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lang="es-ES" sz="2400" spc="-1" strike="noStrike">
                <a:solidFill>
                  <a:srgbClr val="ffffff"/>
                </a:solidFill>
                <a:latin typeface="Arial"/>
              </a:rPr>
              <a:t>del</a:t>
            </a:r>
            <a:r>
              <a:rPr b="1" lang="es-ES" sz="2400" spc="-46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lang="es-ES" sz="2400" spc="-1" strike="noStrike">
                <a:solidFill>
                  <a:srgbClr val="ffffff"/>
                </a:solidFill>
                <a:latin typeface="Arial"/>
              </a:rPr>
              <a:t>tejido</a:t>
            </a:r>
            <a:r>
              <a:rPr b="1" lang="es-ES" sz="2400" spc="-72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lang="es-ES" sz="2400" spc="-12" strike="noStrike">
                <a:solidFill>
                  <a:srgbClr val="ffffff"/>
                </a:solidFill>
                <a:latin typeface="Arial"/>
              </a:rPr>
              <a:t>productivo.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189" name="CuadroTexto 3"/>
          <p:cNvSpPr/>
          <p:nvPr/>
        </p:nvSpPr>
        <p:spPr>
          <a:xfrm>
            <a:off x="352080" y="398880"/>
            <a:ext cx="8611200" cy="867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1" lang="es-ES" sz="2800" spc="-1" strike="noStrike">
                <a:solidFill>
                  <a:srgbClr val="ffffff"/>
                </a:solidFill>
                <a:latin typeface="Calibri"/>
              </a:rPr>
              <a:t>4.2.1. Libro blanco sobre gobernanza azul que recoja las principales recomendaciones para la toma de decisiones</a:t>
            </a:r>
            <a:endParaRPr b="0" lang="es-E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259920" y="30960"/>
            <a:ext cx="8224200" cy="1157400"/>
          </a:xfrm>
          <a:prstGeom prst="rect">
            <a:avLst/>
          </a:prstGeom>
          <a:noFill/>
          <a:ln w="0">
            <a:noFill/>
          </a:ln>
        </p:spPr>
        <p:txBody>
          <a:bodyPr lIns="0" rIns="0" tIns="12240" bIns="0" anchor="t">
            <a:noAutofit/>
          </a:bodyPr>
          <a:p>
            <a:pPr marL="651600" algn="ctr">
              <a:lnSpc>
                <a:spcPts val="4620"/>
              </a:lnSpc>
              <a:spcBef>
                <a:spcPts val="96"/>
              </a:spcBef>
              <a:buNone/>
            </a:pPr>
            <a:r>
              <a:rPr b="1" lang="es-ES" sz="4000" spc="-12" strike="noStrike">
                <a:solidFill>
                  <a:srgbClr val="ffffff"/>
                </a:solidFill>
                <a:latin typeface="Arial"/>
              </a:rPr>
              <a:t>ATLAZUL</a:t>
            </a:r>
            <a:endParaRPr b="0" lang="es-ES" sz="4000" spc="-1" strike="noStrike">
              <a:solidFill>
                <a:srgbClr val="000000"/>
              </a:solidFill>
              <a:latin typeface="Calibri"/>
            </a:endParaRPr>
          </a:p>
          <a:p>
            <a:pPr marL="649080" algn="ctr">
              <a:lnSpc>
                <a:spcPts val="3660"/>
              </a:lnSpc>
              <a:buNone/>
            </a:pPr>
            <a:r>
              <a:rPr b="1" lang="es-ES" sz="3200" spc="-1" strike="noStrike">
                <a:solidFill>
                  <a:srgbClr val="ffffff"/>
                </a:solidFill>
                <a:latin typeface="Arial"/>
              </a:rPr>
              <a:t>Presentación</a:t>
            </a:r>
            <a:r>
              <a:rPr b="1" lang="es-ES" sz="3200" spc="-41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lang="es-ES" sz="3200" spc="-1" strike="noStrike">
                <a:solidFill>
                  <a:srgbClr val="ffffff"/>
                </a:solidFill>
                <a:latin typeface="Arial"/>
              </a:rPr>
              <a:t>Libro</a:t>
            </a:r>
            <a:r>
              <a:rPr b="1" lang="es-ES" sz="3200" spc="-60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lang="es-ES" sz="3200" spc="-12" strike="noStrike">
                <a:solidFill>
                  <a:srgbClr val="ffffff"/>
                </a:solidFill>
                <a:latin typeface="Arial"/>
              </a:rPr>
              <a:t>Blanco</a:t>
            </a:r>
            <a:endParaRPr b="0" lang="es-ES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1" name="object 3"/>
          <p:cNvSpPr/>
          <p:nvPr/>
        </p:nvSpPr>
        <p:spPr>
          <a:xfrm>
            <a:off x="1824480" y="4730040"/>
            <a:ext cx="5442120" cy="378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spAutoFit/>
          </a:bodyPr>
          <a:p>
            <a:pPr marL="12600">
              <a:lnSpc>
                <a:spcPct val="100000"/>
              </a:lnSpc>
              <a:spcBef>
                <a:spcPts val="99"/>
              </a:spcBef>
              <a:buNone/>
              <a:tabLst>
                <a:tab algn="l" pos="0"/>
              </a:tabLst>
            </a:pPr>
            <a:r>
              <a:rPr b="1" lang="es-ES" sz="2400" spc="-1" strike="noStrike">
                <a:solidFill>
                  <a:srgbClr val="ffffff"/>
                </a:solidFill>
                <a:latin typeface="Arial"/>
              </a:rPr>
              <a:t>Puerto</a:t>
            </a:r>
            <a:r>
              <a:rPr b="1" lang="es-ES" sz="2400" spc="-46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lang="es-ES" sz="2400" spc="-1" strike="noStrike">
                <a:solidFill>
                  <a:srgbClr val="ffffff"/>
                </a:solidFill>
                <a:latin typeface="Arial"/>
              </a:rPr>
              <a:t>de</a:t>
            </a:r>
            <a:r>
              <a:rPr b="1" lang="es-ES" sz="2400" spc="-55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lang="es-ES" sz="2400" spc="-1" strike="noStrike">
                <a:solidFill>
                  <a:srgbClr val="ffffff"/>
                </a:solidFill>
                <a:latin typeface="Arial"/>
              </a:rPr>
              <a:t>Cádiz,</a:t>
            </a:r>
            <a:r>
              <a:rPr b="1" lang="es-ES" sz="2400" spc="-35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lang="es-ES" sz="2400" spc="-1" strike="noStrike">
                <a:solidFill>
                  <a:srgbClr val="ffffff"/>
                </a:solidFill>
                <a:latin typeface="Arial"/>
              </a:rPr>
              <a:t>27</a:t>
            </a:r>
            <a:r>
              <a:rPr b="1" lang="es-ES" sz="2400" spc="-35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lang="es-ES" sz="2400" spc="-1" strike="noStrike">
                <a:solidFill>
                  <a:srgbClr val="ffffff"/>
                </a:solidFill>
                <a:latin typeface="Arial"/>
              </a:rPr>
              <a:t>Junio</a:t>
            </a:r>
            <a:r>
              <a:rPr b="1" lang="es-ES" sz="2400" spc="-60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lang="es-ES" sz="2400" spc="-1" strike="noStrike">
                <a:solidFill>
                  <a:srgbClr val="ffffff"/>
                </a:solidFill>
                <a:latin typeface="Arial"/>
              </a:rPr>
              <a:t>2023,</a:t>
            </a:r>
            <a:r>
              <a:rPr b="1" lang="es-ES" sz="2400" spc="-26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lang="es-ES" sz="2400" spc="-12" strike="noStrike">
                <a:solidFill>
                  <a:srgbClr val="ffffff"/>
                </a:solidFill>
                <a:latin typeface="Arial"/>
              </a:rPr>
              <a:t>10:00</a:t>
            </a:r>
            <a:endParaRPr b="0" lang="es-ES" sz="2400" spc="-1" strike="noStrike">
              <a:latin typeface="Arial"/>
            </a:endParaRPr>
          </a:p>
        </p:txBody>
      </p:sp>
      <p:pic>
        <p:nvPicPr>
          <p:cNvPr id="192" name="object 4" descr=""/>
          <p:cNvPicPr/>
          <p:nvPr/>
        </p:nvPicPr>
        <p:blipFill>
          <a:blip r:embed="rId1"/>
          <a:stretch/>
        </p:blipFill>
        <p:spPr>
          <a:xfrm>
            <a:off x="586800" y="2371320"/>
            <a:ext cx="8217720" cy="2057760"/>
          </a:xfrm>
          <a:prstGeom prst="rect">
            <a:avLst/>
          </a:prstGeom>
          <a:ln w="0">
            <a:noFill/>
          </a:ln>
        </p:spPr>
      </p:pic>
      <p:pic>
        <p:nvPicPr>
          <p:cNvPr id="193" name="object 5" descr=""/>
          <p:cNvPicPr/>
          <p:nvPr/>
        </p:nvPicPr>
        <p:blipFill>
          <a:blip r:embed="rId2"/>
          <a:stretch/>
        </p:blipFill>
        <p:spPr>
          <a:xfrm>
            <a:off x="9686520" y="364320"/>
            <a:ext cx="1593000" cy="1733040"/>
          </a:xfrm>
          <a:prstGeom prst="rect">
            <a:avLst/>
          </a:prstGeom>
          <a:ln w="0">
            <a:noFill/>
          </a:ln>
        </p:spPr>
      </p:pic>
      <p:sp>
        <p:nvSpPr>
          <p:cNvPr id="194" name="object 6"/>
          <p:cNvSpPr/>
          <p:nvPr/>
        </p:nvSpPr>
        <p:spPr>
          <a:xfrm>
            <a:off x="1355040" y="1567440"/>
            <a:ext cx="10368720" cy="184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240" bIns="0" anchor="t">
            <a:spAutoFit/>
          </a:bodyPr>
          <a:p>
            <a:pPr marL="12600">
              <a:lnSpc>
                <a:spcPct val="100000"/>
              </a:lnSpc>
              <a:spcBef>
                <a:spcPts val="96"/>
              </a:spcBef>
              <a:buNone/>
              <a:tabLst>
                <a:tab algn="l" pos="0"/>
              </a:tabLst>
            </a:pPr>
            <a:r>
              <a:rPr b="1" lang="es-ES" sz="4000" spc="-1" strike="noStrike">
                <a:solidFill>
                  <a:srgbClr val="ffffff"/>
                </a:solidFill>
                <a:latin typeface="Arial"/>
              </a:rPr>
              <a:t>Día</a:t>
            </a:r>
            <a:r>
              <a:rPr b="1" lang="es-ES" sz="4000" spc="-145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lang="es-ES" sz="4000" spc="-1" strike="noStrike">
                <a:solidFill>
                  <a:srgbClr val="ffffff"/>
                </a:solidFill>
                <a:latin typeface="Arial"/>
              </a:rPr>
              <a:t>Marítimo</a:t>
            </a:r>
            <a:r>
              <a:rPr b="1" lang="es-ES" sz="4000" spc="-120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lang="es-ES" sz="4000" spc="-1" strike="noStrike">
                <a:solidFill>
                  <a:srgbClr val="ffffff"/>
                </a:solidFill>
                <a:latin typeface="Arial"/>
              </a:rPr>
              <a:t>Europeo.</a:t>
            </a:r>
            <a:r>
              <a:rPr b="1" lang="es-ES" sz="4000" spc="-145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lang="es-ES" sz="4000" spc="-26" strike="noStrike">
                <a:solidFill>
                  <a:srgbClr val="ffffff"/>
                </a:solidFill>
                <a:latin typeface="Arial"/>
              </a:rPr>
              <a:t>EMD</a:t>
            </a:r>
            <a:endParaRPr b="0" lang="es-ES" sz="4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4"/>
              </a:spcBef>
              <a:buNone/>
              <a:tabLst>
                <a:tab algn="l" pos="0"/>
              </a:tabLst>
            </a:pPr>
            <a:endParaRPr b="0" lang="es-ES" sz="4000" spc="-1" strike="noStrike">
              <a:latin typeface="Arial"/>
            </a:endParaRPr>
          </a:p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s-ES" sz="2800" spc="-1" strike="noStrike">
                <a:solidFill>
                  <a:srgbClr val="ffffff"/>
                </a:solidFill>
                <a:latin typeface="Calibri"/>
              </a:rPr>
              <a:t>Os</a:t>
            </a:r>
            <a:r>
              <a:rPr b="1" lang="es-ES" sz="2800" spc="-41" strike="noStrike">
                <a:solidFill>
                  <a:srgbClr val="ffffff"/>
                </a:solidFill>
                <a:latin typeface="Calibri"/>
              </a:rPr>
              <a:t> </a:t>
            </a:r>
            <a:r>
              <a:rPr b="1" lang="es-ES" sz="2800" spc="-12" strike="noStrike">
                <a:solidFill>
                  <a:srgbClr val="ffffff"/>
                </a:solidFill>
                <a:latin typeface="Calibri"/>
              </a:rPr>
              <a:t>esperamos!!</a:t>
            </a:r>
            <a:endParaRPr b="0" lang="es-ES" sz="2800" spc="-1" strike="noStrike">
              <a:latin typeface="Arial"/>
            </a:endParaRPr>
          </a:p>
        </p:txBody>
      </p:sp>
      <p:pic>
        <p:nvPicPr>
          <p:cNvPr id="195" name="object 7" descr=""/>
          <p:cNvPicPr/>
          <p:nvPr/>
        </p:nvPicPr>
        <p:blipFill>
          <a:blip r:embed="rId3"/>
          <a:stretch/>
        </p:blipFill>
        <p:spPr>
          <a:xfrm>
            <a:off x="1098720" y="5448240"/>
            <a:ext cx="7416360" cy="1256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CustomShape 1"/>
          <p:cNvSpPr/>
          <p:nvPr/>
        </p:nvSpPr>
        <p:spPr>
          <a:xfrm>
            <a:off x="838080" y="365040"/>
            <a:ext cx="7397640" cy="132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1" lang="es-ES" sz="2800" spc="-1" strike="noStrike">
                <a:solidFill>
                  <a:srgbClr val="2f5597"/>
                </a:solidFill>
                <a:latin typeface="Calibri"/>
                <a:ea typeface="DejaVu Sans"/>
              </a:rPr>
              <a:t>4.2.2 Estrategia Regionales de Crecimiento Azul</a:t>
            </a:r>
            <a:endParaRPr b="0" lang="es-ES" sz="2800" spc="-1" strike="noStrike">
              <a:latin typeface="Arial"/>
            </a:endParaRPr>
          </a:p>
        </p:txBody>
      </p:sp>
      <p:sp>
        <p:nvSpPr>
          <p:cNvPr id="197" name="CustomShape 2"/>
          <p:cNvSpPr/>
          <p:nvPr/>
        </p:nvSpPr>
        <p:spPr>
          <a:xfrm>
            <a:off x="336960" y="1626120"/>
            <a:ext cx="8542080" cy="486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80000"/>
          </a:bodyPr>
          <a:p>
            <a:pPr algn="just">
              <a:lnSpc>
                <a:spcPct val="90000"/>
              </a:lnSpc>
              <a:spcBef>
                <a:spcPts val="1001"/>
              </a:spcBef>
              <a:buNone/>
            </a:pPr>
            <a:r>
              <a:rPr b="1" lang="es-ES" sz="1800" spc="-1" strike="noStrike">
                <a:solidFill>
                  <a:srgbClr val="2f5597"/>
                </a:solidFill>
                <a:latin typeface="Calibri"/>
                <a:ea typeface="DejaVu Sans"/>
              </a:rPr>
              <a:t>BASES METODOLÓGICAS</a:t>
            </a:r>
            <a:endParaRPr b="0" lang="es-ES" sz="1800" spc="-1" strike="noStrike">
              <a:latin typeface="Arial"/>
            </a:endParaRPr>
          </a:p>
          <a:p>
            <a:pPr marL="216000" indent="-215640" algn="just">
              <a:lnSpc>
                <a:spcPct val="90000"/>
              </a:lnSpc>
              <a:spcBef>
                <a:spcPts val="1001"/>
              </a:spcBef>
              <a:buClr>
                <a:srgbClr val="2f5597"/>
              </a:buClr>
              <a:buFont typeface="Wingdings" charset="2"/>
              <a:buChar char=""/>
            </a:pPr>
            <a:r>
              <a:rPr b="1" lang="es-ES" sz="1800" spc="-1" strike="noStrike">
                <a:solidFill>
                  <a:srgbClr val="2f5597"/>
                </a:solidFill>
                <a:latin typeface="Calibri"/>
                <a:ea typeface="DejaVu Sans"/>
              </a:rPr>
              <a:t>Análisis de experiencias relacionadas con el crecimiento azul regiones europeas.</a:t>
            </a:r>
            <a:endParaRPr b="0" lang="es-ES" sz="1800" spc="-1" strike="noStrike">
              <a:latin typeface="Arial"/>
            </a:endParaRPr>
          </a:p>
          <a:p>
            <a:pPr marL="216000" indent="-215640" algn="just">
              <a:lnSpc>
                <a:spcPct val="90000"/>
              </a:lnSpc>
              <a:spcBef>
                <a:spcPts val="1001"/>
              </a:spcBef>
              <a:buClr>
                <a:srgbClr val="2f5597"/>
              </a:buClr>
              <a:buFont typeface="Wingdings" charset="2"/>
              <a:buChar char=""/>
            </a:pPr>
            <a:r>
              <a:rPr b="1" lang="es-ES" sz="1800" spc="-1" strike="noStrike">
                <a:solidFill>
                  <a:srgbClr val="2f5597"/>
                </a:solidFill>
                <a:latin typeface="Calibri"/>
                <a:ea typeface="DejaVu Sans"/>
              </a:rPr>
              <a:t>Diagnóstico sobre economía azul y PMI en las regiones que forman parte del proyecto ATLAZUL.</a:t>
            </a:r>
            <a:endParaRPr b="0" lang="es-ES" sz="1800" spc="-1" strike="noStrike">
              <a:latin typeface="Arial"/>
            </a:endParaRPr>
          </a:p>
          <a:p>
            <a:pPr marL="216000" indent="-215640" algn="just">
              <a:lnSpc>
                <a:spcPct val="90000"/>
              </a:lnSpc>
              <a:spcBef>
                <a:spcPts val="1001"/>
              </a:spcBef>
              <a:buClr>
                <a:srgbClr val="2f5597"/>
              </a:buClr>
              <a:buFont typeface="Wingdings" charset="2"/>
              <a:buChar char=""/>
            </a:pPr>
            <a:r>
              <a:rPr b="1" lang="es-ES" sz="1800" spc="-1" strike="noStrike">
                <a:solidFill>
                  <a:srgbClr val="2f5597"/>
                </a:solidFill>
                <a:latin typeface="Calibri"/>
                <a:ea typeface="DejaVu Sans"/>
              </a:rPr>
              <a:t>Proceso participativo de discusión de alternativas para la formulación de la Estrategia.</a:t>
            </a:r>
            <a:endParaRPr b="0" lang="es-ES" sz="1800" spc="-1" strike="noStrike">
              <a:latin typeface="Arial"/>
            </a:endParaRPr>
          </a:p>
          <a:p>
            <a:pPr marL="216000" indent="-215640" algn="just">
              <a:lnSpc>
                <a:spcPct val="90000"/>
              </a:lnSpc>
              <a:spcBef>
                <a:spcPts val="1001"/>
              </a:spcBef>
              <a:buClr>
                <a:srgbClr val="2f5597"/>
              </a:buClr>
              <a:buFont typeface="Wingdings" charset="2"/>
              <a:buChar char=""/>
            </a:pPr>
            <a:r>
              <a:rPr b="1" lang="es-ES" sz="1800" spc="-1" strike="noStrike">
                <a:solidFill>
                  <a:srgbClr val="2f5597"/>
                </a:solidFill>
                <a:latin typeface="Calibri"/>
                <a:ea typeface="DejaVu Sans"/>
              </a:rPr>
              <a:t>Alineación de la Estrategia con directrices de la UE y los ODS.</a:t>
            </a:r>
            <a:endParaRPr b="0" lang="es-ES" sz="1800" spc="-1" strike="noStrike"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  <a:buNone/>
            </a:pPr>
            <a:r>
              <a:rPr b="1" lang="es-ES" sz="1800" spc="-1" strike="noStrike">
                <a:solidFill>
                  <a:srgbClr val="2f5597"/>
                </a:solidFill>
                <a:latin typeface="Calibri"/>
                <a:ea typeface="DejaVu Sans"/>
              </a:rPr>
              <a:t>OBJETIVO GENERAL</a:t>
            </a:r>
            <a:endParaRPr b="0" lang="es-ES" sz="1800" spc="-1" strike="noStrike"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  <a:buNone/>
            </a:pPr>
            <a:r>
              <a:rPr b="1" lang="es-ES" sz="1800" spc="-1" strike="noStrike">
                <a:solidFill>
                  <a:srgbClr val="2f5597"/>
                </a:solidFill>
                <a:latin typeface="Calibri"/>
                <a:ea typeface="DejaVu Sans"/>
              </a:rPr>
              <a:t>Establecer unas bases sólidas que guíen la generación de un crecimiento basado en el aprovechamiento sostenible de los recursos marino-costeros, contribuyendo de este modo a la mejora de la calidad de vida de las personas, conciliando factores sociales, económicos y ambientales.</a:t>
            </a:r>
            <a:endParaRPr b="0" lang="es-ES" sz="1800" spc="-1" strike="noStrike"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  <a:buNone/>
            </a:pPr>
            <a:r>
              <a:rPr b="1" lang="es-ES" sz="1800" spc="-1" strike="noStrike">
                <a:solidFill>
                  <a:srgbClr val="2f5597"/>
                </a:solidFill>
                <a:latin typeface="Calibri"/>
                <a:ea typeface="DejaVu Sans"/>
              </a:rPr>
              <a:t>OBJETIVOS ESPECÍFICOS</a:t>
            </a:r>
            <a:endParaRPr b="0" lang="es-ES" sz="1800" spc="-1" strike="noStrike">
              <a:latin typeface="Arial"/>
            </a:endParaRPr>
          </a:p>
          <a:p>
            <a:pPr marL="216000" indent="-215640" algn="just">
              <a:lnSpc>
                <a:spcPct val="90000"/>
              </a:lnSpc>
              <a:spcBef>
                <a:spcPts val="1001"/>
              </a:spcBef>
              <a:buClr>
                <a:srgbClr val="2f5597"/>
              </a:buClr>
              <a:buFont typeface="Wingdings" charset="2"/>
              <a:buChar char=""/>
            </a:pPr>
            <a:r>
              <a:rPr b="1" lang="es-ES" sz="1800" spc="-1" strike="noStrike">
                <a:solidFill>
                  <a:srgbClr val="2f5597"/>
                </a:solidFill>
                <a:latin typeface="Calibri"/>
                <a:ea typeface="DejaVu Sans"/>
              </a:rPr>
              <a:t>Reforzar el tejido empresarial vinculado a la economía azul, promoviendo la innovación y la mejora de las condiciones de empleo y el nivel de formación y capacitación especializada, siempre velando por la sostenibilidad ambiental.</a:t>
            </a:r>
            <a:endParaRPr b="0" lang="es-ES" sz="1800" spc="-1" strike="noStrike">
              <a:latin typeface="Arial"/>
            </a:endParaRPr>
          </a:p>
          <a:p>
            <a:pPr marL="216000" indent="-215640" algn="just">
              <a:lnSpc>
                <a:spcPct val="90000"/>
              </a:lnSpc>
              <a:spcBef>
                <a:spcPts val="1001"/>
              </a:spcBef>
              <a:buClr>
                <a:srgbClr val="2f5597"/>
              </a:buClr>
              <a:buFont typeface="Wingdings" charset="2"/>
              <a:buChar char=""/>
            </a:pPr>
            <a:r>
              <a:rPr b="1" lang="es-ES" sz="1800" spc="-1" strike="noStrike">
                <a:solidFill>
                  <a:srgbClr val="2f5597"/>
                </a:solidFill>
                <a:latin typeface="Calibri"/>
                <a:ea typeface="DejaVu Sans"/>
              </a:rPr>
              <a:t>Generar y afianzar alianzas con otras regiones europeas con el fin de ampliar el alcance territorial de la propia Estrategia, e identificar y desarrollar complementariedades y sinergias entre iniciativas y proyectos en marcha o programaciones futuras.</a:t>
            </a:r>
            <a:endParaRPr b="0" lang="es-ES" sz="1800" spc="-1" strike="noStrike">
              <a:latin typeface="Arial"/>
            </a:endParaRPr>
          </a:p>
          <a:p>
            <a:pPr marL="216000" indent="-215640" algn="just">
              <a:lnSpc>
                <a:spcPct val="90000"/>
              </a:lnSpc>
              <a:spcBef>
                <a:spcPts val="1001"/>
              </a:spcBef>
              <a:buClr>
                <a:srgbClr val="2f5597"/>
              </a:buClr>
              <a:buFont typeface="Wingdings" charset="2"/>
              <a:buChar char=""/>
            </a:pPr>
            <a:r>
              <a:rPr b="1" lang="es-ES" sz="1800" spc="-1" strike="noStrike">
                <a:solidFill>
                  <a:srgbClr val="2f5597"/>
                </a:solidFill>
                <a:latin typeface="Calibri"/>
                <a:ea typeface="DejaVu Sans"/>
              </a:rPr>
              <a:t>Visibilizar la economía azul poniendo en valor los activos presentes en los territorios y las oportunidades para el emprendimiento de forma que se mejore la integración de la actividad económica azul en la sociedad.</a:t>
            </a:r>
            <a:endParaRPr b="0" lang="es-ES" sz="1800" spc="-1" strike="noStrike"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  <a:buNone/>
            </a:pPr>
            <a:endParaRPr b="0" lang="es-ES" sz="1800" spc="-1" strike="noStrike"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  <a:buNone/>
            </a:pPr>
            <a:endParaRPr b="0" lang="es-ES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</a:pP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Imagen 87" descr=""/>
          <p:cNvPicPr/>
          <p:nvPr/>
        </p:nvPicPr>
        <p:blipFill>
          <a:blip r:embed="rId2"/>
          <a:srcRect l="23488" t="52266" r="25864" b="9925"/>
          <a:stretch/>
        </p:blipFill>
        <p:spPr>
          <a:xfrm>
            <a:off x="120240" y="1944000"/>
            <a:ext cx="8915040" cy="4586760"/>
          </a:xfrm>
          <a:prstGeom prst="rect">
            <a:avLst/>
          </a:prstGeom>
          <a:ln w="0">
            <a:noFill/>
          </a:ln>
        </p:spPr>
      </p:pic>
      <p:sp>
        <p:nvSpPr>
          <p:cNvPr id="199" name="CustomShape 1"/>
          <p:cNvSpPr/>
          <p:nvPr/>
        </p:nvSpPr>
        <p:spPr>
          <a:xfrm>
            <a:off x="838080" y="365040"/>
            <a:ext cx="7397640" cy="132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1" lang="es-ES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4.2.2 Estrategia Regionales de Crecimiento Azul</a:t>
            </a:r>
            <a:endParaRPr b="0" lang="es-E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CustomShape 6"/>
          <p:cNvSpPr/>
          <p:nvPr/>
        </p:nvSpPr>
        <p:spPr>
          <a:xfrm>
            <a:off x="192600" y="1600200"/>
            <a:ext cx="8043120" cy="5209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77000"/>
          </a:bodyPr>
          <a:p>
            <a:pPr algn="just">
              <a:lnSpc>
                <a:spcPct val="90000"/>
              </a:lnSpc>
              <a:spcBef>
                <a:spcPts val="1001"/>
              </a:spcBef>
              <a:buNone/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ENERGÍA RENOVABLES Y MARINAS</a:t>
            </a:r>
            <a:endParaRPr b="0" lang="es-ES" sz="1800" spc="-1" strike="noStrike"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  <a:buNone/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La Eurorregión cuenta con el potencial de viento necesario para construir un sector fuerte. La industria de producción de materiales para la eólica flotante se ha desarrollado gracias a la capacidad y conocimiento de la industria española. </a:t>
            </a:r>
            <a:endParaRPr b="0" lang="es-ES" sz="1800" spc="-1" strike="noStrike"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  <a:buNone/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TURISMO DE LITORAL Y NAVEGACIÓN</a:t>
            </a:r>
            <a:endParaRPr b="0" lang="es-ES" sz="1800" spc="-1" strike="noStrike"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  <a:buNone/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Liderazgo de la Eurorregión: es necesario seguir moviéndose hacia modelos de turismo sostenible que favorezcan la conservación del medio y de la biodiversidad </a:t>
            </a:r>
            <a:endParaRPr b="0" lang="es-ES" sz="1800" spc="-1" strike="noStrike"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  <a:buNone/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La Junta de Andalucía cuenta con los recursos y la experiencia necesaria para convertirse en referente de turismo azul en Europa</a:t>
            </a:r>
            <a:endParaRPr b="0" lang="es-ES" sz="1800" spc="-1" strike="noStrike"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  <a:buNone/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PESCA Y AGRICULTURA</a:t>
            </a:r>
            <a:endParaRPr b="0" lang="es-ES" sz="1800" spc="-1" strike="noStrike"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  <a:buNone/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Ambos son sectores estratégicos no solo por su importancia a nivel económico, también por su aportación al empleo</a:t>
            </a:r>
            <a:endParaRPr b="0" lang="es-ES" sz="1800" spc="-1" strike="noStrike"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  <a:buNone/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Podrían beneficiarse enormemente de nuevas inyecciones de financiación para su modernización y su transformación hacia modelos mas sostenibles y descarbonizados. </a:t>
            </a:r>
            <a:endParaRPr b="0" lang="es-ES" sz="1800" spc="-1" strike="noStrike"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  <a:buNone/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PUERTOS Y LOGÍSTICA </a:t>
            </a:r>
            <a:endParaRPr b="0" lang="es-ES" sz="1800" spc="-1" strike="noStrike"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  <a:buNone/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Posición privilegiada al encontrarse a la entrada a la UE por el Mediterráneo importancia estratégica para el comercio de puertos como el de Algeciras, Almería o Cádiz acceso a rutas rápidas y directas con el norte de África y el Mediterráneo, y fomenta que gran parte del comercio se lleve a cabo en la región </a:t>
            </a:r>
            <a:endParaRPr b="0" lang="es-ES" sz="1800" spc="-1" strike="noStrike"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  <a:buNone/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BIOTECNOLOGÍA </a:t>
            </a:r>
            <a:endParaRPr b="0" lang="es-ES" sz="1800" spc="-1" strike="noStrike">
              <a:latin typeface="Arial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  <a:buNone/>
            </a:pPr>
            <a:r>
              <a:rPr b="0" lang="es-E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España se encuentra a la cabeza en número de empresas del sector establecidas en el país. Además, destaca el carácter emprendedor en este campo en comunidades autónomas como Andalucía o Galicia. 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201" name="CustomShape 1"/>
          <p:cNvSpPr/>
          <p:nvPr/>
        </p:nvSpPr>
        <p:spPr>
          <a:xfrm>
            <a:off x="192600" y="277200"/>
            <a:ext cx="7397640" cy="132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1" lang="es-ES" sz="2800" spc="-1" strike="noStrike">
                <a:solidFill>
                  <a:srgbClr val="2f5597"/>
                </a:solidFill>
                <a:latin typeface="Calibri"/>
                <a:ea typeface="DejaVu Sans"/>
              </a:rPr>
              <a:t>4.2.2 Estrategia Regionales de Crecimiento Azul</a:t>
            </a:r>
            <a:endParaRPr b="0" lang="es-E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Retângulo 8"/>
          <p:cNvSpPr/>
          <p:nvPr/>
        </p:nvSpPr>
        <p:spPr>
          <a:xfrm>
            <a:off x="3705480" y="1980000"/>
            <a:ext cx="4638600" cy="21013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pt-PT" sz="4400" spc="-1" strike="noStrike">
                <a:solidFill>
                  <a:srgbClr val="000000"/>
                </a:solidFill>
                <a:latin typeface="Arial"/>
                <a:ea typeface="DejaVu Sans"/>
              </a:rPr>
              <a:t>Muchas gracias</a:t>
            </a:r>
            <a:endParaRPr b="0" lang="es-ES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pt-PT" sz="4400" spc="-1" strike="noStrike">
                <a:solidFill>
                  <a:srgbClr val="000000"/>
                </a:solidFill>
                <a:latin typeface="Arial"/>
                <a:ea typeface="DejaVu Sans"/>
              </a:rPr>
              <a:t>Muito obrigado</a:t>
            </a:r>
            <a:endParaRPr b="0" lang="es-ES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pt-PT" sz="4400" spc="-1" strike="noStrike">
                <a:solidFill>
                  <a:srgbClr val="000000"/>
                </a:solidFill>
                <a:latin typeface="Arial"/>
                <a:ea typeface="DejaVu Sans"/>
              </a:rPr>
              <a:t>Moitas grazas</a:t>
            </a:r>
            <a:endParaRPr b="0" lang="es-ES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259920" y="30960"/>
            <a:ext cx="8224200" cy="1652400"/>
          </a:xfrm>
          <a:prstGeom prst="rect">
            <a:avLst/>
          </a:prstGeom>
          <a:noFill/>
          <a:ln w="0">
            <a:noFill/>
          </a:ln>
        </p:spPr>
        <p:txBody>
          <a:bodyPr lIns="0" rIns="0" tIns="507240" bIns="0" anchor="t">
            <a:noAutofit/>
          </a:bodyPr>
          <a:p>
            <a:pPr marL="663120">
              <a:lnSpc>
                <a:spcPct val="100000"/>
              </a:lnSpc>
              <a:spcBef>
                <a:spcPts val="105"/>
              </a:spcBef>
              <a:buNone/>
            </a:pPr>
            <a:r>
              <a:rPr b="1" lang="es-ES" sz="4400" spc="-1" strike="noStrike">
                <a:solidFill>
                  <a:srgbClr val="ffffff"/>
                </a:solidFill>
                <a:latin typeface="Arial"/>
              </a:rPr>
              <a:t>Socios</a:t>
            </a:r>
            <a:r>
              <a:rPr b="1" lang="es-ES" sz="4400" spc="-15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lang="es-ES" sz="4400" spc="-1" strike="noStrike">
                <a:solidFill>
                  <a:srgbClr val="ffffff"/>
                </a:solidFill>
                <a:latin typeface="Arial"/>
              </a:rPr>
              <a:t>de la </a:t>
            </a:r>
            <a:r>
              <a:rPr b="1" lang="es-ES" sz="4400" spc="-12" strike="noStrike">
                <a:solidFill>
                  <a:srgbClr val="ffffff"/>
                </a:solidFill>
                <a:latin typeface="Arial"/>
              </a:rPr>
              <a:t>acción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object 3"/>
          <p:cNvSpPr/>
          <p:nvPr/>
        </p:nvSpPr>
        <p:spPr>
          <a:xfrm>
            <a:off x="397080" y="1814400"/>
            <a:ext cx="8042040" cy="318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spAutoFit/>
          </a:bodyPr>
          <a:p>
            <a:pPr marL="241200" indent="-228600">
              <a:lnSpc>
                <a:spcPct val="100000"/>
              </a:lnSpc>
              <a:spcBef>
                <a:spcPts val="99"/>
              </a:spcBef>
              <a:buClr>
                <a:srgbClr val="ffffff"/>
              </a:buClr>
              <a:buFont typeface="Arial"/>
              <a:buChar char="•"/>
              <a:tabLst>
                <a:tab algn="l" pos="241200"/>
              </a:tabLst>
            </a:pPr>
            <a:r>
              <a:rPr b="1" lang="es-ES" sz="2400" spc="-1" strike="noStrike">
                <a:solidFill>
                  <a:srgbClr val="ffffff"/>
                </a:solidFill>
                <a:latin typeface="Arial"/>
              </a:rPr>
              <a:t>Secretaría</a:t>
            </a:r>
            <a:r>
              <a:rPr b="1" lang="es-ES" sz="2400" spc="-26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lang="es-ES" sz="2400" spc="-1" strike="noStrike">
                <a:solidFill>
                  <a:srgbClr val="ffffff"/>
                </a:solidFill>
                <a:latin typeface="Arial"/>
              </a:rPr>
              <a:t>General</a:t>
            </a:r>
            <a:r>
              <a:rPr b="1" lang="es-ES" sz="2400" spc="-52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lang="es-ES" sz="2400" spc="-1" strike="noStrike">
                <a:solidFill>
                  <a:srgbClr val="ffffff"/>
                </a:solidFill>
                <a:latin typeface="Arial"/>
              </a:rPr>
              <a:t>de</a:t>
            </a:r>
            <a:r>
              <a:rPr b="1" lang="es-ES" sz="2400" spc="-126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lang="es-ES" sz="2400" spc="-1" strike="noStrike">
                <a:solidFill>
                  <a:srgbClr val="ffffff"/>
                </a:solidFill>
                <a:latin typeface="Arial"/>
              </a:rPr>
              <a:t>Acción</a:t>
            </a:r>
            <a:r>
              <a:rPr b="1" lang="es-ES" sz="2400" spc="-35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lang="es-ES" sz="2400" spc="-1" strike="noStrike">
                <a:solidFill>
                  <a:srgbClr val="ffffff"/>
                </a:solidFill>
                <a:latin typeface="Arial"/>
              </a:rPr>
              <a:t>Exterior.</a:t>
            </a:r>
            <a:r>
              <a:rPr b="1" lang="es-ES" sz="2400" spc="-35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lang="es-ES" sz="2400" spc="-12" strike="noStrike">
                <a:solidFill>
                  <a:srgbClr val="ffffff"/>
                </a:solidFill>
                <a:latin typeface="Arial"/>
              </a:rPr>
              <a:t>SGAEX</a:t>
            </a: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None/>
              <a:tabLst>
                <a:tab algn="l" pos="241200"/>
              </a:tabLst>
            </a:pPr>
            <a:endParaRPr b="0" lang="es-ES" sz="2400" spc="-1" strike="noStrike">
              <a:latin typeface="Arial"/>
            </a:endParaRPr>
          </a:p>
          <a:p>
            <a:pPr marL="241200" indent="-2286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algn="l" pos="241200"/>
              </a:tabLst>
            </a:pPr>
            <a:r>
              <a:rPr b="1" lang="es-ES" sz="2400" spc="-1" strike="noStrike">
                <a:solidFill>
                  <a:srgbClr val="ffffff"/>
                </a:solidFill>
                <a:latin typeface="Arial"/>
              </a:rPr>
              <a:t>Campus</a:t>
            </a:r>
            <a:r>
              <a:rPr b="1" lang="es-ES" sz="2400" spc="-86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lang="es-ES" sz="2400" spc="-1" strike="noStrike">
                <a:solidFill>
                  <a:srgbClr val="ffffff"/>
                </a:solidFill>
                <a:latin typeface="Arial"/>
              </a:rPr>
              <a:t>de</a:t>
            </a:r>
            <a:r>
              <a:rPr b="1" lang="es-ES" sz="2400" spc="-106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lang="es-ES" sz="2400" spc="-1" strike="noStrike">
                <a:solidFill>
                  <a:srgbClr val="ffffff"/>
                </a:solidFill>
                <a:latin typeface="Arial"/>
              </a:rPr>
              <a:t>Excelencia</a:t>
            </a:r>
            <a:r>
              <a:rPr b="1" lang="es-ES" sz="2400" spc="-75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lang="es-ES" sz="2400" spc="-1" strike="noStrike">
                <a:solidFill>
                  <a:srgbClr val="ffffff"/>
                </a:solidFill>
                <a:latin typeface="Arial"/>
              </a:rPr>
              <a:t>Internacional</a:t>
            </a:r>
            <a:r>
              <a:rPr b="1" lang="es-ES" sz="2400" spc="-100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lang="es-ES" sz="2400" spc="-1" strike="noStrike">
                <a:solidFill>
                  <a:srgbClr val="ffffff"/>
                </a:solidFill>
                <a:latin typeface="Arial"/>
              </a:rPr>
              <a:t>del</a:t>
            </a:r>
            <a:r>
              <a:rPr b="1" lang="es-ES" sz="2400" spc="-100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lang="es-ES" sz="2400" spc="-12" strike="noStrike">
                <a:solidFill>
                  <a:srgbClr val="ffffff"/>
                </a:solidFill>
                <a:latin typeface="Arial"/>
              </a:rPr>
              <a:t>Mar.</a:t>
            </a:r>
            <a:r>
              <a:rPr b="1" lang="es-ES" sz="2400" spc="-106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lang="es-ES" sz="2400" spc="-12" strike="noStrike">
                <a:solidFill>
                  <a:srgbClr val="ffffff"/>
                </a:solidFill>
                <a:latin typeface="Arial"/>
              </a:rPr>
              <a:t>CEIMAR</a:t>
            </a: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54"/>
              </a:spcBef>
              <a:buNone/>
              <a:tabLst>
                <a:tab algn="l" pos="241200"/>
              </a:tabLst>
            </a:pPr>
            <a:endParaRPr b="0" lang="es-ES" sz="2400" spc="-1" strike="noStrike">
              <a:latin typeface="Arial"/>
            </a:endParaRPr>
          </a:p>
          <a:p>
            <a:pPr marL="241200" indent="-2286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algn="l" pos="241200"/>
              </a:tabLst>
            </a:pPr>
            <a:r>
              <a:rPr b="1" lang="es-ES" sz="2400" spc="-1" strike="noStrike">
                <a:solidFill>
                  <a:srgbClr val="ffffff"/>
                </a:solidFill>
                <a:latin typeface="Arial"/>
              </a:rPr>
              <a:t>CCDR</a:t>
            </a:r>
            <a:r>
              <a:rPr b="1" lang="es-ES" sz="2400" spc="-145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lang="es-ES" sz="2400" spc="-12" strike="noStrike">
                <a:solidFill>
                  <a:srgbClr val="ffffff"/>
                </a:solidFill>
                <a:latin typeface="Arial"/>
              </a:rPr>
              <a:t>Algarve</a:t>
            </a: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241200"/>
              </a:tabLst>
            </a:pPr>
            <a:endParaRPr b="0" lang="es-ES" sz="2400" spc="-1" strike="noStrike">
              <a:latin typeface="Arial"/>
            </a:endParaRPr>
          </a:p>
          <a:p>
            <a:pPr marL="241200" indent="-2286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algn="l" pos="241200"/>
              </a:tabLst>
            </a:pPr>
            <a:r>
              <a:rPr b="1" lang="es-ES" sz="2400" spc="-1" strike="noStrike">
                <a:solidFill>
                  <a:srgbClr val="ffffff"/>
                </a:solidFill>
                <a:latin typeface="Arial"/>
              </a:rPr>
              <a:t>CCDR</a:t>
            </a:r>
            <a:r>
              <a:rPr b="1" lang="es-ES" sz="2400" spc="-145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lang="es-ES" sz="2400" spc="-12" strike="noStrike">
                <a:solidFill>
                  <a:srgbClr val="ffffff"/>
                </a:solidFill>
                <a:latin typeface="Arial"/>
              </a:rPr>
              <a:t>Alentejo</a:t>
            </a:r>
            <a:endParaRPr b="0" lang="es-ES" sz="2400" spc="-1" strike="noStrike">
              <a:latin typeface="Arial"/>
            </a:endParaRPr>
          </a:p>
        </p:txBody>
      </p:sp>
      <p:pic>
        <p:nvPicPr>
          <p:cNvPr id="123" name="object 4" descr=""/>
          <p:cNvPicPr/>
          <p:nvPr/>
        </p:nvPicPr>
        <p:blipFill>
          <a:blip r:embed="rId1"/>
          <a:stretch/>
        </p:blipFill>
        <p:spPr>
          <a:xfrm>
            <a:off x="9055440" y="169200"/>
            <a:ext cx="2770920" cy="3068280"/>
          </a:xfrm>
          <a:prstGeom prst="rect">
            <a:avLst/>
          </a:prstGeom>
          <a:ln w="0">
            <a:noFill/>
          </a:ln>
        </p:spPr>
      </p:pic>
      <p:grpSp>
        <p:nvGrpSpPr>
          <p:cNvPr id="124" name="object 5"/>
          <p:cNvGrpSpPr/>
          <p:nvPr/>
        </p:nvGrpSpPr>
        <p:grpSpPr>
          <a:xfrm>
            <a:off x="2028600" y="3878640"/>
            <a:ext cx="7563960" cy="2890080"/>
            <a:chOff x="2028600" y="3878640"/>
            <a:chExt cx="7563960" cy="2890080"/>
          </a:xfrm>
        </p:grpSpPr>
        <p:pic>
          <p:nvPicPr>
            <p:cNvPr id="125" name="object 6" descr=""/>
            <p:cNvPicPr/>
            <p:nvPr/>
          </p:nvPicPr>
          <p:blipFill>
            <a:blip r:embed="rId2"/>
            <a:stretch/>
          </p:blipFill>
          <p:spPr>
            <a:xfrm>
              <a:off x="5372280" y="3878640"/>
              <a:ext cx="4220280" cy="1867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26" name="object 7" descr=""/>
            <p:cNvPicPr/>
            <p:nvPr/>
          </p:nvPicPr>
          <p:blipFill>
            <a:blip r:embed="rId3"/>
            <a:stretch/>
          </p:blipFill>
          <p:spPr>
            <a:xfrm>
              <a:off x="2028600" y="4930200"/>
              <a:ext cx="4095360" cy="1838520"/>
            </a:xfrm>
            <a:prstGeom prst="rect">
              <a:avLst/>
            </a:prstGeom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720000" y="295200"/>
            <a:ext cx="7398720" cy="1323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lnSpc>
                <a:spcPct val="90000"/>
              </a:lnSpc>
              <a:buNone/>
            </a:pPr>
            <a:r>
              <a:rPr b="1" lang="es-ES" sz="4400" spc="-1" strike="noStrike">
                <a:solidFill>
                  <a:srgbClr val="00538b"/>
                </a:solidFill>
                <a:latin typeface="Arial"/>
                <a:ea typeface="DejaVu Sans"/>
              </a:rPr>
              <a:t>2. OBJETIVOS</a:t>
            </a:r>
            <a:endParaRPr b="0" lang="es-E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/>
          </p:nvPr>
        </p:nvSpPr>
        <p:spPr>
          <a:xfrm>
            <a:off x="517680" y="1395720"/>
            <a:ext cx="8121240" cy="5166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rmAutofit fontScale="93000"/>
          </a:bodyPr>
          <a:p>
            <a:pPr marL="228600" indent="-228600" algn="just">
              <a:lnSpc>
                <a:spcPct val="90000"/>
              </a:lnSpc>
              <a:spcBef>
                <a:spcPts val="1001"/>
              </a:spcBef>
              <a:buClr>
                <a:srgbClr val="00538b"/>
              </a:buClr>
              <a:buFont typeface="Arial"/>
              <a:buChar char="•"/>
            </a:pPr>
            <a:r>
              <a:rPr b="0" lang="es-ES" sz="2800" spc="-1" strike="noStrike">
                <a:solidFill>
                  <a:srgbClr val="00538b"/>
                </a:solidFill>
                <a:latin typeface="Arial"/>
                <a:ea typeface="DejaVu Sans"/>
              </a:rPr>
              <a:t>Elaboración de las Estrategias regionales para el desarrollo del Crecimiento Azul en el espacio transfronterizo.</a:t>
            </a:r>
            <a:endParaRPr b="0" lang="es-ES" sz="28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 algn="just">
              <a:lnSpc>
                <a:spcPct val="90000"/>
              </a:lnSpc>
              <a:spcBef>
                <a:spcPts val="1001"/>
              </a:spcBef>
              <a:buClr>
                <a:srgbClr val="00538b"/>
              </a:buClr>
              <a:buFont typeface="Arial"/>
              <a:buChar char="•"/>
            </a:pPr>
            <a:r>
              <a:rPr b="0" lang="es-ES" sz="2800" spc="-1" strike="noStrike">
                <a:solidFill>
                  <a:srgbClr val="00538b"/>
                </a:solidFill>
                <a:latin typeface="Arial"/>
                <a:ea typeface="DejaVu Sans"/>
              </a:rPr>
              <a:t>Estudio de las necesidades de los subsectores del Crecimiento Azul en el espacio transfronterizo.</a:t>
            </a:r>
            <a:endParaRPr b="0" lang="es-ES" sz="28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 algn="just">
              <a:lnSpc>
                <a:spcPct val="90000"/>
              </a:lnSpc>
              <a:spcBef>
                <a:spcPts val="1001"/>
              </a:spcBef>
              <a:buClr>
                <a:srgbClr val="00538b"/>
              </a:buClr>
              <a:buFont typeface="Arial"/>
              <a:buChar char="•"/>
            </a:pPr>
            <a:r>
              <a:rPr b="0" lang="es-ES" sz="2800" spc="-1" strike="noStrike">
                <a:solidFill>
                  <a:srgbClr val="00538b"/>
                </a:solidFill>
                <a:latin typeface="Arial"/>
                <a:ea typeface="DejaVu Sans"/>
              </a:rPr>
              <a:t>Acciones necesarias para la puesta en común y definición de </a:t>
            </a:r>
            <a:r>
              <a:rPr b="0" lang="es-ES" sz="2800" spc="-1" strike="noStrike">
                <a:solidFill>
                  <a:srgbClr val="00538b"/>
                </a:solidFill>
                <a:latin typeface="Arial"/>
                <a:ea typeface="ArialMT"/>
              </a:rPr>
              <a:t>los contenidos de las Estrategias y sus respectivos indicadores, en base a los conocimientos acumulados y experiencias comparadas seleccionadas de interés</a:t>
            </a:r>
            <a:endParaRPr b="0" lang="es-ES" sz="28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 algn="just">
              <a:lnSpc>
                <a:spcPct val="90000"/>
              </a:lnSpc>
              <a:spcBef>
                <a:spcPts val="1001"/>
              </a:spcBef>
              <a:buClr>
                <a:srgbClr val="00538b"/>
              </a:buClr>
              <a:buFont typeface="Arial"/>
              <a:buChar char="•"/>
            </a:pPr>
            <a:r>
              <a:rPr b="0" lang="es-ES" sz="2800" spc="-1" strike="noStrike">
                <a:solidFill>
                  <a:srgbClr val="00538b"/>
                </a:solidFill>
                <a:latin typeface="Arial"/>
                <a:ea typeface="ArialMT"/>
              </a:rPr>
              <a:t>Análisis de experiencias diversas de distintas zonas europeas litorales y unas conclusiones aplicadas a los espacios involucrados en este proyecto.</a:t>
            </a:r>
            <a:endParaRPr b="0" lang="es-ES" sz="28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7398720" cy="13237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lnSpc>
                <a:spcPct val="90000"/>
              </a:lnSpc>
              <a:buNone/>
            </a:pPr>
            <a:r>
              <a:rPr b="1" lang="es-ES" sz="4400" spc="-1" strike="noStrike">
                <a:solidFill>
                  <a:srgbClr val="ffffff"/>
                </a:solidFill>
                <a:latin typeface="Arial"/>
                <a:ea typeface="DejaVu Sans"/>
              </a:rPr>
              <a:t>3. RESULTADOS</a:t>
            </a:r>
            <a:endParaRPr b="0" lang="es-ES" sz="44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30" name="Table 2"/>
          <p:cNvGraphicFramePr/>
          <p:nvPr/>
        </p:nvGraphicFramePr>
        <p:xfrm>
          <a:off x="596880" y="2290320"/>
          <a:ext cx="7882560" cy="2520000"/>
        </p:xfrm>
        <a:graphic>
          <a:graphicData uri="http://schemas.openxmlformats.org/drawingml/2006/table">
            <a:tbl>
              <a:tblPr/>
              <a:tblGrid>
                <a:gridCol w="6176520"/>
                <a:gridCol w="1706400"/>
              </a:tblGrid>
              <a:tr h="658440"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es-ES" sz="2000" spc="-1" strike="noStrike">
                          <a:solidFill>
                            <a:srgbClr val="2a6099"/>
                          </a:solidFill>
                          <a:latin typeface="Arial"/>
                          <a:ea typeface="DejaVu Sans"/>
                        </a:rPr>
                        <a:t>Entregable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4c7dc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es-ES" sz="2000" spc="-1" strike="noStrike">
                          <a:solidFill>
                            <a:srgbClr val="2a6099"/>
                          </a:solidFill>
                          <a:latin typeface="Arial"/>
                          <a:ea typeface="DejaVu Sans"/>
                        </a:rPr>
                        <a:t>Socios implicados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4c7dc"/>
                    </a:solidFill>
                  </a:tcPr>
                </a:tc>
              </a:tr>
              <a:tr h="70776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s-ES" sz="1800" spc="-1" strike="noStrike">
                          <a:solidFill>
                            <a:srgbClr val="2a6099"/>
                          </a:solidFill>
                          <a:latin typeface="Arial"/>
                          <a:ea typeface="DejaVu Sans"/>
                        </a:rPr>
                        <a:t>4.2.1. Libro blanco sobre gobernanza azul que recoja las principales recomendaciones para la toma de decisiones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endParaRPr b="0" lang="es-ES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4c7dc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s-ES" sz="1800" spc="-1" strike="noStrike">
                          <a:solidFill>
                            <a:srgbClr val="2a6099"/>
                          </a:solidFill>
                          <a:latin typeface="Arial"/>
                          <a:ea typeface="DejaVu Sans"/>
                        </a:rPr>
                        <a:t>CEI-Mar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endParaRPr b="0" lang="es-ES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4c7dc"/>
                    </a:solidFill>
                  </a:tcPr>
                </a:tc>
              </a:tr>
              <a:tr h="60372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s-ES" sz="1800" spc="-1" strike="noStrike">
                          <a:solidFill>
                            <a:srgbClr val="2a6099"/>
                          </a:solidFill>
                          <a:latin typeface="Arial"/>
                          <a:ea typeface="DejaVu Sans"/>
                        </a:rPr>
                        <a:t>4.2.2. Estrategias regionales de Crecimiento Azul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endParaRPr b="0" lang="es-ES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4c7dc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r>
                        <a:rPr b="0" lang="es-ES" sz="1800" spc="-1" strike="noStrike">
                          <a:solidFill>
                            <a:srgbClr val="2a6099"/>
                          </a:solidFill>
                          <a:latin typeface="Arial"/>
                          <a:ea typeface="DejaVu Sans"/>
                        </a:rPr>
                        <a:t>SGACEX</a:t>
                      </a:r>
                      <a:endParaRPr b="0" lang="es-ES" sz="1800" spc="-1" strike="noStrike"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algn="l" pos="0"/>
                        </a:tabLst>
                      </a:pPr>
                      <a:endParaRPr b="0" lang="es-ES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4c7dc"/>
                    </a:solidFill>
                  </a:tcPr>
                </a:tc>
              </a:tr>
              <a:tr h="55044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s-ES" sz="1800" spc="-1" strike="noStrike">
                          <a:solidFill>
                            <a:srgbClr val="2a6099"/>
                          </a:solidFill>
                          <a:latin typeface="Arial"/>
                          <a:ea typeface="DejaVu Sans"/>
                        </a:rPr>
                        <a:t>4.2.3. Sistema de indicadores de seguimiento y evaluación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4c7dc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es-ES" sz="1800" spc="-1" strike="noStrike">
                          <a:solidFill>
                            <a:srgbClr val="2a6099"/>
                          </a:solidFill>
                          <a:latin typeface="Arial"/>
                          <a:ea typeface="DejaVu Sans"/>
                        </a:rPr>
                        <a:t>CEI-Mar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anchor="t" marL="90000" marR="90000">
                    <a:lnL w="720">
                      <a:solidFill>
                        <a:srgbClr val="ffffff"/>
                      </a:solidFill>
                    </a:lnL>
                    <a:lnR w="720">
                      <a:solidFill>
                        <a:srgbClr val="ffffff"/>
                      </a:solidFill>
                    </a:lnR>
                    <a:lnT w="720">
                      <a:solidFill>
                        <a:srgbClr val="ffffff"/>
                      </a:solidFill>
                    </a:lnT>
                    <a:lnB w="720">
                      <a:solidFill>
                        <a:srgbClr val="ffffff"/>
                      </a:solidFill>
                    </a:lnB>
                    <a:solidFill>
                      <a:srgbClr val="b4c7dc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uadroTexto 2"/>
          <p:cNvSpPr/>
          <p:nvPr/>
        </p:nvSpPr>
        <p:spPr>
          <a:xfrm>
            <a:off x="352080" y="398880"/>
            <a:ext cx="8611200" cy="64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1" lang="es-ES" sz="2800" spc="-1" strike="noStrike">
                <a:solidFill>
                  <a:srgbClr val="000000"/>
                </a:solidFill>
                <a:latin typeface="Arial"/>
                <a:ea typeface="DejaVu Sans"/>
              </a:rPr>
              <a:t>4.2.1. Libro blanco sobre gobernanza azul que recoja las principales recomendaciones para la toma de decisiones</a:t>
            </a:r>
            <a:endParaRPr b="0" lang="es-ES" sz="2800" spc="-1" strike="noStrike">
              <a:latin typeface="Arial"/>
            </a:endParaRPr>
          </a:p>
        </p:txBody>
      </p:sp>
      <p:sp>
        <p:nvSpPr>
          <p:cNvPr id="132" name="object 3"/>
          <p:cNvSpPr/>
          <p:nvPr/>
        </p:nvSpPr>
        <p:spPr>
          <a:xfrm>
            <a:off x="259920" y="1101600"/>
            <a:ext cx="8224200" cy="1284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613440" bIns="0" anchor="t">
            <a:spAutoFit/>
          </a:bodyPr>
          <a:p>
            <a:pPr marL="669240">
              <a:lnSpc>
                <a:spcPct val="100000"/>
              </a:lnSpc>
              <a:spcBef>
                <a:spcPts val="105"/>
              </a:spcBef>
              <a:buNone/>
            </a:pPr>
            <a:r>
              <a:rPr b="0" lang="es-ES" sz="4400" spc="-1" strike="noStrike">
                <a:solidFill>
                  <a:srgbClr val="00528a"/>
                </a:solidFill>
                <a:latin typeface="Arial"/>
                <a:ea typeface="DejaVu Sans"/>
              </a:rPr>
              <a:t>Objetivos</a:t>
            </a:r>
            <a:r>
              <a:rPr b="0" lang="es-ES" sz="4400" spc="-15" strike="noStrike">
                <a:solidFill>
                  <a:srgbClr val="00528a"/>
                </a:solidFill>
                <a:latin typeface="Arial"/>
                <a:ea typeface="DejaVu Sans"/>
              </a:rPr>
              <a:t> </a:t>
            </a:r>
            <a:r>
              <a:rPr b="0" lang="es-ES" sz="4400" spc="-1" strike="noStrike">
                <a:solidFill>
                  <a:srgbClr val="00528a"/>
                </a:solidFill>
                <a:latin typeface="Arial"/>
                <a:ea typeface="DejaVu Sans"/>
              </a:rPr>
              <a:t>Libro </a:t>
            </a:r>
            <a:r>
              <a:rPr b="0" lang="es-ES" sz="4400" spc="-12" strike="noStrike">
                <a:solidFill>
                  <a:srgbClr val="00528a"/>
                </a:solidFill>
                <a:latin typeface="Arial"/>
                <a:ea typeface="DejaVu Sans"/>
              </a:rPr>
              <a:t>Blanco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133" name="object 4"/>
          <p:cNvSpPr/>
          <p:nvPr/>
        </p:nvSpPr>
        <p:spPr>
          <a:xfrm>
            <a:off x="350280" y="2880720"/>
            <a:ext cx="8384760" cy="326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52560" bIns="0" anchor="t">
            <a:spAutoFit/>
          </a:bodyPr>
          <a:p>
            <a:pPr marL="12600" algn="just">
              <a:lnSpc>
                <a:spcPct val="90000"/>
              </a:lnSpc>
              <a:spcBef>
                <a:spcPts val="414"/>
              </a:spcBef>
              <a:buNone/>
              <a:tabLst>
                <a:tab algn="l" pos="0"/>
              </a:tabLst>
            </a:pPr>
            <a:r>
              <a:rPr b="0" lang="es-ES" sz="2600" spc="-1" strike="noStrike">
                <a:solidFill>
                  <a:srgbClr val="00528a"/>
                </a:solidFill>
                <a:latin typeface="Arial"/>
                <a:ea typeface="DejaVu Sans"/>
              </a:rPr>
              <a:t>Ser</a:t>
            </a:r>
            <a:r>
              <a:rPr b="0" lang="es-ES" sz="2600" spc="-15" strike="noStrike">
                <a:solidFill>
                  <a:srgbClr val="00528a"/>
                </a:solidFill>
                <a:latin typeface="Arial"/>
                <a:ea typeface="DejaVu Sans"/>
              </a:rPr>
              <a:t> 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  <a:ea typeface="DejaVu Sans"/>
              </a:rPr>
              <a:t>un</a:t>
            </a:r>
            <a:r>
              <a:rPr b="0" lang="es-ES" sz="2600" spc="-7" strike="noStrike">
                <a:solidFill>
                  <a:srgbClr val="00528a"/>
                </a:solidFill>
                <a:latin typeface="Arial"/>
                <a:ea typeface="DejaVu Sans"/>
              </a:rPr>
              <a:t>  </a:t>
            </a:r>
            <a:r>
              <a:rPr b="1" lang="es-ES" sz="2600" spc="-1" strike="noStrike">
                <a:solidFill>
                  <a:srgbClr val="00528a"/>
                </a:solidFill>
                <a:latin typeface="Arial"/>
                <a:ea typeface="DejaVu Sans"/>
              </a:rPr>
              <a:t>documento  de</a:t>
            </a:r>
            <a:r>
              <a:rPr b="1" lang="es-ES" sz="2600" spc="-12" strike="noStrike">
                <a:solidFill>
                  <a:srgbClr val="00528a"/>
                </a:solidFill>
                <a:latin typeface="Arial"/>
                <a:ea typeface="DejaVu Sans"/>
              </a:rPr>
              <a:t>  </a:t>
            </a:r>
            <a:r>
              <a:rPr b="1" lang="es-ES" sz="2600" spc="-1" strike="noStrike">
                <a:solidFill>
                  <a:srgbClr val="00528a"/>
                </a:solidFill>
                <a:latin typeface="Arial"/>
                <a:ea typeface="DejaVu Sans"/>
              </a:rPr>
              <a:t>consulta</a:t>
            </a:r>
            <a:r>
              <a:rPr b="1" lang="es-ES" sz="2600" spc="4" strike="noStrike">
                <a:solidFill>
                  <a:srgbClr val="00528a"/>
                </a:solidFill>
                <a:latin typeface="Arial"/>
                <a:ea typeface="DejaVu Sans"/>
              </a:rPr>
              <a:t>  </a:t>
            </a:r>
            <a:r>
              <a:rPr b="1" lang="es-ES" sz="2600" spc="-1" strike="noStrike">
                <a:solidFill>
                  <a:srgbClr val="00528a"/>
                </a:solidFill>
                <a:latin typeface="Arial"/>
                <a:ea typeface="DejaVu Sans"/>
              </a:rPr>
              <a:t>y</a:t>
            </a:r>
            <a:r>
              <a:rPr b="1" lang="es-ES" sz="2600" spc="-21" strike="noStrike">
                <a:solidFill>
                  <a:srgbClr val="00528a"/>
                </a:solidFill>
                <a:latin typeface="Arial"/>
                <a:ea typeface="DejaVu Sans"/>
              </a:rPr>
              <a:t>  </a:t>
            </a:r>
            <a:r>
              <a:rPr b="1" lang="es-ES" sz="2600" spc="-1" strike="noStrike">
                <a:solidFill>
                  <a:srgbClr val="00528a"/>
                </a:solidFill>
                <a:latin typeface="Arial"/>
                <a:ea typeface="DejaVu Sans"/>
              </a:rPr>
              <a:t>una</a:t>
            </a:r>
            <a:r>
              <a:rPr b="1" lang="es-ES" sz="2600" spc="-7" strike="noStrike">
                <a:solidFill>
                  <a:srgbClr val="00528a"/>
                </a:solidFill>
                <a:latin typeface="Arial"/>
                <a:ea typeface="DejaVu Sans"/>
              </a:rPr>
              <a:t>  </a:t>
            </a:r>
            <a:r>
              <a:rPr b="1" lang="es-ES" sz="2600" spc="-12" strike="noStrike">
                <a:solidFill>
                  <a:srgbClr val="00528a"/>
                </a:solidFill>
                <a:latin typeface="Arial"/>
                <a:ea typeface="DejaVu Sans"/>
              </a:rPr>
              <a:t>herramienta </a:t>
            </a:r>
            <a:r>
              <a:rPr b="1" lang="es-ES" sz="2600" spc="-1" strike="noStrike">
                <a:solidFill>
                  <a:srgbClr val="00528a"/>
                </a:solidFill>
                <a:latin typeface="Arial"/>
                <a:ea typeface="DejaVu Sans"/>
              </a:rPr>
              <a:t>práctica</a:t>
            </a:r>
            <a:r>
              <a:rPr b="1" lang="es-ES" sz="2600" spc="443" strike="noStrike">
                <a:solidFill>
                  <a:srgbClr val="00528a"/>
                </a:solidFill>
                <a:latin typeface="Arial"/>
                <a:ea typeface="DejaVu Sans"/>
              </a:rPr>
              <a:t>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  <a:ea typeface="DejaVu Sans"/>
              </a:rPr>
              <a:t>para</a:t>
            </a:r>
            <a:r>
              <a:rPr b="0" lang="es-ES" sz="2600" spc="457" strike="noStrike">
                <a:solidFill>
                  <a:srgbClr val="00528a"/>
                </a:solidFill>
                <a:latin typeface="Arial"/>
                <a:ea typeface="DejaVu Sans"/>
              </a:rPr>
              <a:t>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  <a:ea typeface="DejaVu Sans"/>
              </a:rPr>
              <a:t>la</a:t>
            </a:r>
            <a:r>
              <a:rPr b="0" lang="es-ES" sz="2600" spc="457" strike="noStrike">
                <a:solidFill>
                  <a:srgbClr val="00528a"/>
                </a:solidFill>
                <a:latin typeface="Arial"/>
                <a:ea typeface="DejaVu Sans"/>
              </a:rPr>
              <a:t>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  <a:ea typeface="DejaVu Sans"/>
              </a:rPr>
              <a:t>administración</a:t>
            </a:r>
            <a:r>
              <a:rPr b="0" lang="es-ES" sz="2600" spc="463" strike="noStrike">
                <a:solidFill>
                  <a:srgbClr val="00528a"/>
                </a:solidFill>
                <a:latin typeface="Arial"/>
                <a:ea typeface="DejaVu Sans"/>
              </a:rPr>
              <a:t>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  <a:ea typeface="DejaVu Sans"/>
              </a:rPr>
              <a:t>pública,</a:t>
            </a:r>
            <a:r>
              <a:rPr b="0" lang="es-ES" sz="2600" spc="457" strike="noStrike">
                <a:solidFill>
                  <a:srgbClr val="00528a"/>
                </a:solidFill>
                <a:latin typeface="Arial"/>
                <a:ea typeface="DejaVu Sans"/>
              </a:rPr>
              <a:t> </a:t>
            </a:r>
            <a:r>
              <a:rPr b="0" lang="es-ES" sz="2600" spc="-12" strike="noStrike">
                <a:solidFill>
                  <a:srgbClr val="00528a"/>
                </a:solidFill>
                <a:latin typeface="Arial"/>
                <a:ea typeface="DejaVu Sans"/>
              </a:rPr>
              <a:t>universidades,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  <a:ea typeface="DejaVu Sans"/>
              </a:rPr>
              <a:t>centros</a:t>
            </a:r>
            <a:r>
              <a:rPr b="0" lang="es-ES" sz="2600" spc="333" strike="noStrike">
                <a:solidFill>
                  <a:srgbClr val="00528a"/>
                </a:solidFill>
                <a:latin typeface="Arial"/>
                <a:ea typeface="DejaVu Sans"/>
              </a:rPr>
              <a:t>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  <a:ea typeface="DejaVu Sans"/>
              </a:rPr>
              <a:t>tecnológicos,</a:t>
            </a:r>
            <a:r>
              <a:rPr b="0" lang="es-ES" sz="2600" spc="352" strike="noStrike">
                <a:solidFill>
                  <a:srgbClr val="00528a"/>
                </a:solidFill>
                <a:latin typeface="Arial"/>
                <a:ea typeface="DejaVu Sans"/>
              </a:rPr>
              <a:t>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  <a:ea typeface="DejaVu Sans"/>
              </a:rPr>
              <a:t>empresas</a:t>
            </a:r>
            <a:r>
              <a:rPr b="0" lang="es-ES" sz="2600" spc="364" strike="noStrike">
                <a:solidFill>
                  <a:srgbClr val="00528a"/>
                </a:solidFill>
                <a:latin typeface="Arial"/>
                <a:ea typeface="DejaVu Sans"/>
              </a:rPr>
              <a:t>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  <a:ea typeface="DejaVu Sans"/>
              </a:rPr>
              <a:t>y</a:t>
            </a:r>
            <a:r>
              <a:rPr b="0" lang="es-ES" sz="2600" spc="352" strike="noStrike">
                <a:solidFill>
                  <a:srgbClr val="00528a"/>
                </a:solidFill>
                <a:latin typeface="Arial"/>
                <a:ea typeface="DejaVu Sans"/>
              </a:rPr>
              <a:t>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  <a:ea typeface="DejaVu Sans"/>
              </a:rPr>
              <a:t>sociedad</a:t>
            </a:r>
            <a:r>
              <a:rPr b="0" lang="es-ES" sz="2600" spc="364" strike="noStrike">
                <a:solidFill>
                  <a:srgbClr val="00528a"/>
                </a:solidFill>
                <a:latin typeface="Arial"/>
                <a:ea typeface="DejaVu Sans"/>
              </a:rPr>
              <a:t>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  <a:ea typeface="DejaVu Sans"/>
              </a:rPr>
              <a:t>en</a:t>
            </a:r>
            <a:r>
              <a:rPr b="0" lang="es-ES" sz="2600" spc="358" strike="noStrike">
                <a:solidFill>
                  <a:srgbClr val="00528a"/>
                </a:solidFill>
                <a:latin typeface="Arial"/>
                <a:ea typeface="DejaVu Sans"/>
              </a:rPr>
              <a:t> </a:t>
            </a:r>
            <a:r>
              <a:rPr b="0" lang="es-ES" sz="2600" spc="-12" strike="noStrike">
                <a:solidFill>
                  <a:srgbClr val="00528a"/>
                </a:solidFill>
                <a:latin typeface="Arial"/>
                <a:ea typeface="DejaVu Sans"/>
              </a:rPr>
              <a:t>general,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  <a:ea typeface="DejaVu Sans"/>
              </a:rPr>
              <a:t>que</a:t>
            </a:r>
            <a:r>
              <a:rPr b="0" lang="es-ES" sz="2600" spc="423" strike="noStrike">
                <a:solidFill>
                  <a:srgbClr val="00528a"/>
                </a:solidFill>
                <a:latin typeface="Arial"/>
                <a:ea typeface="DejaVu Sans"/>
              </a:rPr>
              <a:t>  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  <a:ea typeface="DejaVu Sans"/>
              </a:rPr>
              <a:t>permita</a:t>
            </a:r>
            <a:r>
              <a:rPr b="0" lang="es-ES" sz="2600" spc="429" strike="noStrike">
                <a:solidFill>
                  <a:srgbClr val="00528a"/>
                </a:solidFill>
                <a:latin typeface="Arial"/>
                <a:ea typeface="DejaVu Sans"/>
              </a:rPr>
              <a:t>   </a:t>
            </a:r>
            <a:r>
              <a:rPr b="1" lang="es-ES" sz="2600" spc="-1" strike="noStrike">
                <a:solidFill>
                  <a:srgbClr val="00528a"/>
                </a:solidFill>
                <a:latin typeface="Arial"/>
                <a:ea typeface="DejaVu Sans"/>
              </a:rPr>
              <a:t>identificar</a:t>
            </a:r>
            <a:r>
              <a:rPr b="1" lang="es-ES" sz="2600" spc="429" strike="noStrike">
                <a:solidFill>
                  <a:srgbClr val="00528a"/>
                </a:solidFill>
                <a:latin typeface="Arial"/>
                <a:ea typeface="DejaVu Sans"/>
              </a:rPr>
              <a:t>   </a:t>
            </a:r>
            <a:r>
              <a:rPr b="1" lang="es-ES" sz="2600" spc="-1" strike="noStrike">
                <a:solidFill>
                  <a:srgbClr val="00528a"/>
                </a:solidFill>
                <a:latin typeface="Arial"/>
                <a:ea typeface="DejaVu Sans"/>
              </a:rPr>
              <a:t>pautas</a:t>
            </a:r>
            <a:r>
              <a:rPr b="1" lang="es-ES" sz="2600" spc="429" strike="noStrike">
                <a:solidFill>
                  <a:srgbClr val="00528a"/>
                </a:solidFill>
                <a:latin typeface="Arial"/>
                <a:ea typeface="DejaVu Sans"/>
              </a:rPr>
              <a:t>   </a:t>
            </a:r>
            <a:r>
              <a:rPr b="1" lang="es-ES" sz="2600" spc="-1" strike="noStrike">
                <a:solidFill>
                  <a:srgbClr val="00528a"/>
                </a:solidFill>
                <a:latin typeface="Arial"/>
                <a:ea typeface="DejaVu Sans"/>
              </a:rPr>
              <a:t>y</a:t>
            </a:r>
            <a:r>
              <a:rPr b="1" lang="es-ES" sz="2600" spc="423" strike="noStrike">
                <a:solidFill>
                  <a:srgbClr val="00528a"/>
                </a:solidFill>
                <a:latin typeface="Arial"/>
                <a:ea typeface="DejaVu Sans"/>
              </a:rPr>
              <a:t>   </a:t>
            </a:r>
            <a:r>
              <a:rPr b="1" lang="es-ES" sz="2600" spc="-12" strike="noStrike">
                <a:solidFill>
                  <a:srgbClr val="00528a"/>
                </a:solidFill>
                <a:latin typeface="Arial"/>
                <a:ea typeface="DejaVu Sans"/>
              </a:rPr>
              <a:t>directrices </a:t>
            </a:r>
            <a:r>
              <a:rPr b="1" lang="es-ES" sz="2600" spc="-1" strike="noStrike">
                <a:solidFill>
                  <a:srgbClr val="00528a"/>
                </a:solidFill>
                <a:latin typeface="Arial"/>
                <a:ea typeface="DejaVu Sans"/>
              </a:rPr>
              <a:t>fundamentales</a:t>
            </a:r>
            <a:r>
              <a:rPr b="1" lang="es-ES" sz="2600" spc="-35" strike="noStrike">
                <a:solidFill>
                  <a:srgbClr val="00528a"/>
                </a:solidFill>
                <a:latin typeface="Arial"/>
                <a:ea typeface="DejaVu Sans"/>
              </a:rPr>
              <a:t> 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  <a:ea typeface="DejaVu Sans"/>
              </a:rPr>
              <a:t>para</a:t>
            </a:r>
            <a:r>
              <a:rPr b="0" lang="es-ES" sz="2600" spc="-32" strike="noStrike">
                <a:solidFill>
                  <a:srgbClr val="00528a"/>
                </a:solidFill>
                <a:latin typeface="Arial"/>
                <a:ea typeface="DejaVu Sans"/>
              </a:rPr>
              <a:t> 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  <a:ea typeface="DejaVu Sans"/>
              </a:rPr>
              <a:t>realizar</a:t>
            </a:r>
            <a:r>
              <a:rPr b="0" lang="es-ES" sz="2600" spc="-32" strike="noStrike">
                <a:solidFill>
                  <a:srgbClr val="00528a"/>
                </a:solidFill>
                <a:latin typeface="Arial"/>
                <a:ea typeface="DejaVu Sans"/>
              </a:rPr>
              <a:t> 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  <a:ea typeface="DejaVu Sans"/>
              </a:rPr>
              <a:t>una</a:t>
            </a:r>
            <a:r>
              <a:rPr b="0" lang="es-ES" sz="2600" spc="-26" strike="noStrike">
                <a:solidFill>
                  <a:srgbClr val="00528a"/>
                </a:solidFill>
                <a:latin typeface="Arial"/>
                <a:ea typeface="DejaVu Sans"/>
              </a:rPr>
              <a:t> 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  <a:ea typeface="DejaVu Sans"/>
              </a:rPr>
              <a:t>gestión</a:t>
            </a:r>
            <a:r>
              <a:rPr b="0" lang="es-ES" sz="2600" spc="-26" strike="noStrike">
                <a:solidFill>
                  <a:srgbClr val="00528a"/>
                </a:solidFill>
                <a:latin typeface="Arial"/>
                <a:ea typeface="DejaVu Sans"/>
              </a:rPr>
              <a:t> 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  <a:ea typeface="DejaVu Sans"/>
              </a:rPr>
              <a:t>efectiva</a:t>
            </a:r>
            <a:r>
              <a:rPr b="0" lang="es-ES" sz="2600" spc="-21" strike="noStrike">
                <a:solidFill>
                  <a:srgbClr val="00528a"/>
                </a:solidFill>
                <a:latin typeface="Arial"/>
                <a:ea typeface="DejaVu Sans"/>
              </a:rPr>
              <a:t>  </a:t>
            </a:r>
            <a:r>
              <a:rPr b="0" lang="es-ES" sz="2600" spc="-26" strike="noStrike">
                <a:solidFill>
                  <a:srgbClr val="00528a"/>
                </a:solidFill>
                <a:latin typeface="Arial"/>
                <a:ea typeface="DejaVu Sans"/>
              </a:rPr>
              <a:t>del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  <a:ea typeface="DejaVu Sans"/>
              </a:rPr>
              <a:t>impulso</a:t>
            </a:r>
            <a:r>
              <a:rPr b="0" lang="es-ES" sz="2600" spc="24" strike="noStrike">
                <a:solidFill>
                  <a:srgbClr val="00528a"/>
                </a:solidFill>
                <a:latin typeface="Arial"/>
                <a:ea typeface="DejaVu Sans"/>
              </a:rPr>
              <a:t> 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  <a:ea typeface="DejaVu Sans"/>
              </a:rPr>
              <a:t>de</a:t>
            </a:r>
            <a:r>
              <a:rPr b="0" lang="es-ES" sz="2600" spc="29" strike="noStrike">
                <a:solidFill>
                  <a:srgbClr val="00528a"/>
                </a:solidFill>
                <a:latin typeface="Arial"/>
                <a:ea typeface="DejaVu Sans"/>
              </a:rPr>
              <a:t> 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  <a:ea typeface="DejaVu Sans"/>
              </a:rPr>
              <a:t>la</a:t>
            </a:r>
            <a:r>
              <a:rPr b="0" lang="es-ES" sz="2600" spc="29" strike="noStrike">
                <a:solidFill>
                  <a:srgbClr val="00528a"/>
                </a:solidFill>
                <a:latin typeface="Arial"/>
                <a:ea typeface="DejaVu Sans"/>
              </a:rPr>
              <a:t>  </a:t>
            </a:r>
            <a:r>
              <a:rPr b="1" lang="es-ES" sz="2600" spc="-1" strike="noStrike">
                <a:solidFill>
                  <a:srgbClr val="00528a"/>
                </a:solidFill>
                <a:latin typeface="Arial"/>
                <a:ea typeface="DejaVu Sans"/>
              </a:rPr>
              <a:t>innovación</a:t>
            </a:r>
            <a:r>
              <a:rPr b="1" lang="es-ES" sz="2600" spc="32" strike="noStrike">
                <a:solidFill>
                  <a:srgbClr val="00528a"/>
                </a:solidFill>
                <a:latin typeface="Arial"/>
                <a:ea typeface="DejaVu Sans"/>
              </a:rPr>
              <a:t>  </a:t>
            </a:r>
            <a:r>
              <a:rPr b="1" lang="es-ES" sz="2600" spc="-1" strike="noStrike">
                <a:solidFill>
                  <a:srgbClr val="00528a"/>
                </a:solidFill>
                <a:latin typeface="Arial"/>
                <a:ea typeface="DejaVu Sans"/>
              </a:rPr>
              <a:t>y</a:t>
            </a:r>
            <a:r>
              <a:rPr b="1" lang="es-ES" sz="2600" spc="24" strike="noStrike">
                <a:solidFill>
                  <a:srgbClr val="00528a"/>
                </a:solidFill>
                <a:latin typeface="Arial"/>
                <a:ea typeface="DejaVu Sans"/>
              </a:rPr>
              <a:t>  </a:t>
            </a:r>
            <a:r>
              <a:rPr b="1" lang="es-ES" sz="2600" spc="-1" strike="noStrike">
                <a:solidFill>
                  <a:srgbClr val="00528a"/>
                </a:solidFill>
                <a:latin typeface="Arial"/>
                <a:ea typeface="DejaVu Sans"/>
              </a:rPr>
              <a:t>de</a:t>
            </a:r>
            <a:r>
              <a:rPr b="1" lang="es-ES" sz="2600" spc="29" strike="noStrike">
                <a:solidFill>
                  <a:srgbClr val="00528a"/>
                </a:solidFill>
                <a:latin typeface="Arial"/>
                <a:ea typeface="DejaVu Sans"/>
              </a:rPr>
              <a:t>  </a:t>
            </a:r>
            <a:r>
              <a:rPr b="1" lang="es-ES" sz="2600" spc="-1" strike="noStrike">
                <a:solidFill>
                  <a:srgbClr val="00528a"/>
                </a:solidFill>
                <a:latin typeface="Arial"/>
                <a:ea typeface="DejaVu Sans"/>
              </a:rPr>
              <a:t>la</a:t>
            </a:r>
            <a:r>
              <a:rPr b="1" lang="es-ES" sz="2600" spc="29" strike="noStrike">
                <a:solidFill>
                  <a:srgbClr val="00528a"/>
                </a:solidFill>
                <a:latin typeface="Arial"/>
                <a:ea typeface="DejaVu Sans"/>
              </a:rPr>
              <a:t>  </a:t>
            </a:r>
            <a:r>
              <a:rPr b="1" lang="es-ES" sz="2600" spc="-1" strike="noStrike">
                <a:solidFill>
                  <a:srgbClr val="00528a"/>
                </a:solidFill>
                <a:latin typeface="Arial"/>
                <a:ea typeface="DejaVu Sans"/>
              </a:rPr>
              <a:t>transferencia</a:t>
            </a:r>
            <a:r>
              <a:rPr b="1" lang="es-ES" sz="2600" spc="29" strike="noStrike">
                <a:solidFill>
                  <a:srgbClr val="00528a"/>
                </a:solidFill>
                <a:latin typeface="Arial"/>
                <a:ea typeface="DejaVu Sans"/>
              </a:rPr>
              <a:t>  </a:t>
            </a:r>
            <a:r>
              <a:rPr b="1" lang="es-ES" sz="2600" spc="-26" strike="noStrike">
                <a:solidFill>
                  <a:srgbClr val="00528a"/>
                </a:solidFill>
                <a:latin typeface="Arial"/>
                <a:ea typeface="DejaVu Sans"/>
              </a:rPr>
              <a:t>de </a:t>
            </a:r>
            <a:r>
              <a:rPr b="1" lang="es-ES" sz="2600" spc="-1" strike="noStrike">
                <a:solidFill>
                  <a:srgbClr val="00528a"/>
                </a:solidFill>
                <a:latin typeface="Arial"/>
                <a:ea typeface="DejaVu Sans"/>
              </a:rPr>
              <a:t>tecnología</a:t>
            </a:r>
            <a:r>
              <a:rPr b="1" lang="es-ES" sz="2600" spc="279" strike="noStrike">
                <a:solidFill>
                  <a:srgbClr val="00528a"/>
                </a:solidFill>
                <a:latin typeface="Arial"/>
                <a:ea typeface="DejaVu Sans"/>
              </a:rPr>
              <a:t>  </a:t>
            </a:r>
            <a:r>
              <a:rPr b="1" lang="es-ES" sz="2600" spc="-1" strike="noStrike">
                <a:solidFill>
                  <a:srgbClr val="00528a"/>
                </a:solidFill>
                <a:latin typeface="Arial"/>
                <a:ea typeface="DejaVu Sans"/>
              </a:rPr>
              <a:t>y</a:t>
            </a:r>
            <a:r>
              <a:rPr b="1" lang="es-ES" sz="2600" spc="273" strike="noStrike">
                <a:solidFill>
                  <a:srgbClr val="00528a"/>
                </a:solidFill>
                <a:latin typeface="Arial"/>
                <a:ea typeface="DejaVu Sans"/>
              </a:rPr>
              <a:t>  </a:t>
            </a:r>
            <a:r>
              <a:rPr b="1" lang="es-ES" sz="2600" spc="-1" strike="noStrike">
                <a:solidFill>
                  <a:srgbClr val="00528a"/>
                </a:solidFill>
                <a:latin typeface="Arial"/>
                <a:ea typeface="DejaVu Sans"/>
              </a:rPr>
              <a:t>del</a:t>
            </a:r>
            <a:r>
              <a:rPr b="1" lang="es-ES" sz="2600" spc="284" strike="noStrike">
                <a:solidFill>
                  <a:srgbClr val="00528a"/>
                </a:solidFill>
                <a:latin typeface="Arial"/>
                <a:ea typeface="DejaVu Sans"/>
              </a:rPr>
              <a:t>  </a:t>
            </a:r>
            <a:r>
              <a:rPr b="1" lang="es-ES" sz="2600" spc="-1" strike="noStrike">
                <a:solidFill>
                  <a:srgbClr val="00528a"/>
                </a:solidFill>
                <a:latin typeface="Arial"/>
                <a:ea typeface="DejaVu Sans"/>
              </a:rPr>
              <a:t>conocimiento</a:t>
            </a:r>
            <a:r>
              <a:rPr b="1" lang="es-ES" sz="2600" spc="284" strike="noStrike">
                <a:solidFill>
                  <a:srgbClr val="00528a"/>
                </a:solidFill>
                <a:latin typeface="Arial"/>
                <a:ea typeface="DejaVu Sans"/>
              </a:rPr>
              <a:t> 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  <a:ea typeface="DejaVu Sans"/>
              </a:rPr>
              <a:t>entre</a:t>
            </a:r>
            <a:r>
              <a:rPr b="0" lang="es-ES" sz="2600" spc="279" strike="noStrike">
                <a:solidFill>
                  <a:srgbClr val="00528a"/>
                </a:solidFill>
                <a:latin typeface="Arial"/>
                <a:ea typeface="DejaVu Sans"/>
              </a:rPr>
              <a:t> 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  <a:ea typeface="DejaVu Sans"/>
              </a:rPr>
              <a:t>los</a:t>
            </a:r>
            <a:r>
              <a:rPr b="0" lang="es-ES" sz="2600" spc="284" strike="noStrike">
                <a:solidFill>
                  <a:srgbClr val="00528a"/>
                </a:solidFill>
                <a:latin typeface="Arial"/>
                <a:ea typeface="DejaVu Sans"/>
              </a:rPr>
              <a:t>  </a:t>
            </a:r>
            <a:r>
              <a:rPr b="0" lang="es-ES" sz="2600" spc="-12" strike="noStrike">
                <a:solidFill>
                  <a:srgbClr val="00528a"/>
                </a:solidFill>
                <a:latin typeface="Arial"/>
                <a:ea typeface="DejaVu Sans"/>
              </a:rPr>
              <a:t>agentes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  <a:ea typeface="DejaVu Sans"/>
              </a:rPr>
              <a:t>involucrados</a:t>
            </a:r>
            <a:r>
              <a:rPr b="0" lang="es-ES" sz="2600" spc="508" strike="noStrike">
                <a:solidFill>
                  <a:srgbClr val="00528a"/>
                </a:solidFill>
                <a:latin typeface="Arial"/>
                <a:ea typeface="DejaVu Sans"/>
              </a:rPr>
              <a:t>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  <a:ea typeface="DejaVu Sans"/>
              </a:rPr>
              <a:t>en</a:t>
            </a:r>
            <a:r>
              <a:rPr b="0" lang="es-ES" sz="2600" spc="528" strike="noStrike">
                <a:solidFill>
                  <a:srgbClr val="00528a"/>
                </a:solidFill>
                <a:latin typeface="Arial"/>
                <a:ea typeface="DejaVu Sans"/>
              </a:rPr>
              <a:t>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  <a:ea typeface="DejaVu Sans"/>
              </a:rPr>
              <a:t>el</a:t>
            </a:r>
            <a:r>
              <a:rPr b="0" lang="es-ES" sz="2600" spc="522" strike="noStrike">
                <a:solidFill>
                  <a:srgbClr val="00528a"/>
                </a:solidFill>
                <a:latin typeface="Arial"/>
                <a:ea typeface="DejaVu Sans"/>
              </a:rPr>
              <a:t>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  <a:ea typeface="DejaVu Sans"/>
              </a:rPr>
              <a:t>sector</a:t>
            </a:r>
            <a:r>
              <a:rPr b="0" lang="es-ES" sz="2600" spc="517" strike="noStrike">
                <a:solidFill>
                  <a:srgbClr val="00528a"/>
                </a:solidFill>
                <a:latin typeface="Arial"/>
                <a:ea typeface="DejaVu Sans"/>
              </a:rPr>
              <a:t>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  <a:ea typeface="DejaVu Sans"/>
              </a:rPr>
              <a:t>de</a:t>
            </a:r>
            <a:r>
              <a:rPr b="0" lang="es-ES" sz="2600" spc="528" strike="noStrike">
                <a:solidFill>
                  <a:srgbClr val="00528a"/>
                </a:solidFill>
                <a:latin typeface="Arial"/>
                <a:ea typeface="DejaVu Sans"/>
              </a:rPr>
              <a:t>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  <a:ea typeface="DejaVu Sans"/>
              </a:rPr>
              <a:t>la</a:t>
            </a:r>
            <a:r>
              <a:rPr b="0" lang="es-ES" sz="2600" spc="528" strike="noStrike">
                <a:solidFill>
                  <a:srgbClr val="00528a"/>
                </a:solidFill>
                <a:latin typeface="Arial"/>
                <a:ea typeface="DejaVu Sans"/>
              </a:rPr>
              <a:t> </a:t>
            </a:r>
            <a:r>
              <a:rPr b="1" lang="es-ES" sz="2600" spc="-1" strike="noStrike">
                <a:solidFill>
                  <a:srgbClr val="00528a"/>
                </a:solidFill>
                <a:latin typeface="Arial"/>
                <a:ea typeface="DejaVu Sans"/>
              </a:rPr>
              <a:t>Economía</a:t>
            </a:r>
            <a:r>
              <a:rPr b="1" lang="es-ES" sz="2600" spc="528" strike="noStrike">
                <a:solidFill>
                  <a:srgbClr val="00528a"/>
                </a:solidFill>
                <a:latin typeface="Arial"/>
                <a:ea typeface="DejaVu Sans"/>
              </a:rPr>
              <a:t> </a:t>
            </a:r>
            <a:r>
              <a:rPr b="1" lang="es-ES" sz="2600" spc="-1" strike="noStrike">
                <a:solidFill>
                  <a:srgbClr val="00528a"/>
                </a:solidFill>
                <a:latin typeface="Arial"/>
                <a:ea typeface="DejaVu Sans"/>
              </a:rPr>
              <a:t>Azul</a:t>
            </a:r>
            <a:r>
              <a:rPr b="1" lang="es-ES" sz="2600" spc="514" strike="noStrike">
                <a:solidFill>
                  <a:srgbClr val="00528a"/>
                </a:solidFill>
                <a:latin typeface="Arial"/>
                <a:ea typeface="DejaVu Sans"/>
              </a:rPr>
              <a:t>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  <a:ea typeface="DejaVu Sans"/>
              </a:rPr>
              <a:t>en</a:t>
            </a:r>
            <a:r>
              <a:rPr b="0" lang="es-ES" sz="2600" spc="534" strike="noStrike">
                <a:solidFill>
                  <a:srgbClr val="00528a"/>
                </a:solidFill>
                <a:latin typeface="Arial"/>
                <a:ea typeface="DejaVu Sans"/>
              </a:rPr>
              <a:t> </a:t>
            </a:r>
            <a:r>
              <a:rPr b="0" lang="es-ES" sz="2600" spc="-26" strike="noStrike">
                <a:solidFill>
                  <a:srgbClr val="00528a"/>
                </a:solidFill>
                <a:latin typeface="Arial"/>
                <a:ea typeface="DejaVu Sans"/>
              </a:rPr>
              <a:t>el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  <a:ea typeface="DejaVu Sans"/>
              </a:rPr>
              <a:t>área</a:t>
            </a:r>
            <a:r>
              <a:rPr b="0" lang="es-ES" sz="2600" spc="-7" strike="noStrike">
                <a:solidFill>
                  <a:srgbClr val="00528a"/>
                </a:solidFill>
                <a:latin typeface="Arial"/>
                <a:ea typeface="DejaVu Sans"/>
              </a:rPr>
              <a:t> </a:t>
            </a:r>
            <a:r>
              <a:rPr b="1" lang="es-ES" sz="2600" spc="-12" strike="noStrike">
                <a:solidFill>
                  <a:srgbClr val="00528a"/>
                </a:solidFill>
                <a:latin typeface="Arial"/>
                <a:ea typeface="DejaVu Sans"/>
              </a:rPr>
              <a:t>transfronteriza</a:t>
            </a:r>
            <a:r>
              <a:rPr b="0" lang="es-ES" sz="2600" spc="-12" strike="noStrike">
                <a:solidFill>
                  <a:srgbClr val="00528a"/>
                </a:solidFill>
                <a:latin typeface="Arial"/>
                <a:ea typeface="DejaVu Sans"/>
              </a:rPr>
              <a:t>.</a:t>
            </a:r>
            <a:endParaRPr b="0" lang="es-ES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259920" y="1089720"/>
            <a:ext cx="8224200" cy="1460160"/>
          </a:xfrm>
          <a:prstGeom prst="rect">
            <a:avLst/>
          </a:prstGeom>
          <a:noFill/>
          <a:ln w="0">
            <a:noFill/>
          </a:ln>
        </p:spPr>
        <p:txBody>
          <a:bodyPr lIns="0" rIns="0" tIns="315000" bIns="0" anchor="t">
            <a:noAutofit/>
          </a:bodyPr>
          <a:p>
            <a:pPr marL="669240">
              <a:lnSpc>
                <a:spcPct val="100000"/>
              </a:lnSpc>
              <a:spcBef>
                <a:spcPts val="99"/>
              </a:spcBef>
              <a:buNone/>
            </a:pPr>
            <a:r>
              <a:rPr b="1" lang="es-ES" sz="4400" spc="-1" strike="noStrike">
                <a:solidFill>
                  <a:srgbClr val="ffffff"/>
                </a:solidFill>
                <a:latin typeface="Arial"/>
              </a:rPr>
              <a:t>Estructura</a:t>
            </a:r>
            <a:r>
              <a:rPr b="1" lang="es-ES" sz="4400" spc="4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lang="es-ES" sz="4400" spc="-1" strike="noStrike">
                <a:solidFill>
                  <a:srgbClr val="ffffff"/>
                </a:solidFill>
                <a:latin typeface="Arial"/>
              </a:rPr>
              <a:t>Libro</a:t>
            </a:r>
            <a:r>
              <a:rPr b="1" lang="es-ES" sz="4400" spc="4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lang="es-ES" sz="4400" spc="-12" strike="noStrike">
                <a:solidFill>
                  <a:srgbClr val="ffffff"/>
                </a:solidFill>
                <a:latin typeface="Arial"/>
              </a:rPr>
              <a:t>Blanco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5" name="object 3"/>
          <p:cNvSpPr/>
          <p:nvPr/>
        </p:nvSpPr>
        <p:spPr>
          <a:xfrm>
            <a:off x="439560" y="2206080"/>
            <a:ext cx="8198640" cy="440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92160" bIns="0" anchor="t">
            <a:spAutoFit/>
          </a:bodyPr>
          <a:p>
            <a:pPr marL="12600" algn="just">
              <a:lnSpc>
                <a:spcPct val="80000"/>
              </a:lnSpc>
              <a:spcBef>
                <a:spcPts val="726"/>
              </a:spcBef>
              <a:buNone/>
              <a:tabLst>
                <a:tab algn="l" pos="0"/>
              </a:tabLst>
            </a:pPr>
            <a:r>
              <a:rPr b="0" lang="es-ES" sz="2600" spc="-1" strike="noStrike">
                <a:solidFill>
                  <a:srgbClr val="ffffff"/>
                </a:solidFill>
                <a:latin typeface="Arial"/>
              </a:rPr>
              <a:t>El</a:t>
            </a:r>
            <a:r>
              <a:rPr b="0" lang="es-ES" sz="2600" spc="474" strike="noStrike">
                <a:solidFill>
                  <a:srgbClr val="ffffff"/>
                </a:solidFill>
                <a:latin typeface="Arial"/>
              </a:rPr>
              <a:t>  </a:t>
            </a:r>
            <a:r>
              <a:rPr b="0" lang="es-ES" sz="2600" spc="-1" strike="noStrike">
                <a:solidFill>
                  <a:srgbClr val="ffffff"/>
                </a:solidFill>
                <a:latin typeface="Arial"/>
              </a:rPr>
              <a:t>Libro</a:t>
            </a:r>
            <a:r>
              <a:rPr b="0" lang="es-ES" sz="2600" spc="483" strike="noStrike">
                <a:solidFill>
                  <a:srgbClr val="ffffff"/>
                </a:solidFill>
                <a:latin typeface="Arial"/>
              </a:rPr>
              <a:t>  </a:t>
            </a:r>
            <a:r>
              <a:rPr b="0" lang="es-ES" sz="2600" spc="-1" strike="noStrike">
                <a:solidFill>
                  <a:srgbClr val="ffffff"/>
                </a:solidFill>
                <a:latin typeface="Arial"/>
              </a:rPr>
              <a:t>se</a:t>
            </a:r>
            <a:r>
              <a:rPr b="0" lang="es-ES" sz="2600" spc="477" strike="noStrike">
                <a:solidFill>
                  <a:srgbClr val="ffffff"/>
                </a:solidFill>
                <a:latin typeface="Arial"/>
              </a:rPr>
              <a:t>  </a:t>
            </a:r>
            <a:r>
              <a:rPr b="0" lang="es-ES" sz="2600" spc="-1" strike="noStrike">
                <a:solidFill>
                  <a:srgbClr val="ffffff"/>
                </a:solidFill>
                <a:latin typeface="Arial"/>
              </a:rPr>
              <a:t>estructura</a:t>
            </a:r>
            <a:r>
              <a:rPr b="0" lang="es-ES" sz="2600" spc="483" strike="noStrike">
                <a:solidFill>
                  <a:srgbClr val="ffffff"/>
                </a:solidFill>
                <a:latin typeface="Arial"/>
              </a:rPr>
              <a:t>  </a:t>
            </a:r>
            <a:r>
              <a:rPr b="1" lang="es-ES" sz="2600" spc="-1" strike="noStrike">
                <a:solidFill>
                  <a:srgbClr val="ffffff"/>
                </a:solidFill>
                <a:latin typeface="Arial"/>
              </a:rPr>
              <a:t>en</a:t>
            </a:r>
            <a:r>
              <a:rPr b="1" lang="es-ES" sz="2600" spc="477" strike="noStrike">
                <a:solidFill>
                  <a:srgbClr val="ffffff"/>
                </a:solidFill>
                <a:latin typeface="Arial"/>
              </a:rPr>
              <a:t>  </a:t>
            </a:r>
            <a:r>
              <a:rPr b="1" lang="es-ES" sz="2600" spc="-1" strike="noStrike">
                <a:solidFill>
                  <a:srgbClr val="ffffff"/>
                </a:solidFill>
                <a:latin typeface="Arial"/>
              </a:rPr>
              <a:t>torno</a:t>
            </a:r>
            <a:r>
              <a:rPr b="1" lang="es-ES" sz="2600" spc="474" strike="noStrike">
                <a:solidFill>
                  <a:srgbClr val="ffffff"/>
                </a:solidFill>
                <a:latin typeface="Arial"/>
              </a:rPr>
              <a:t>  </a:t>
            </a:r>
            <a:r>
              <a:rPr b="1" lang="es-ES" sz="2600" spc="-1" strike="noStrike">
                <a:solidFill>
                  <a:srgbClr val="ffffff"/>
                </a:solidFill>
                <a:latin typeface="Arial"/>
              </a:rPr>
              <a:t>a</a:t>
            </a:r>
            <a:r>
              <a:rPr b="1" lang="es-ES" sz="2600" spc="483" strike="noStrike">
                <a:solidFill>
                  <a:srgbClr val="ffffff"/>
                </a:solidFill>
                <a:latin typeface="Arial"/>
              </a:rPr>
              <a:t>  </a:t>
            </a:r>
            <a:r>
              <a:rPr b="1" lang="es-ES" sz="2600" spc="-1" strike="noStrike">
                <a:solidFill>
                  <a:srgbClr val="ffffff"/>
                </a:solidFill>
                <a:latin typeface="Arial"/>
              </a:rPr>
              <a:t>3</a:t>
            </a:r>
            <a:r>
              <a:rPr b="1" lang="es-ES" sz="2600" spc="488" strike="noStrike">
                <a:solidFill>
                  <a:srgbClr val="ffffff"/>
                </a:solidFill>
                <a:latin typeface="Arial"/>
              </a:rPr>
              <a:t>  </a:t>
            </a:r>
            <a:r>
              <a:rPr b="1" lang="es-ES" sz="2600" spc="-12" strike="noStrike">
                <a:solidFill>
                  <a:srgbClr val="ffffff"/>
                </a:solidFill>
                <a:latin typeface="Arial"/>
              </a:rPr>
              <a:t>bloques </a:t>
            </a:r>
            <a:r>
              <a:rPr b="0" lang="es-ES" sz="2600" spc="-1" strike="noStrike">
                <a:solidFill>
                  <a:srgbClr val="ffffff"/>
                </a:solidFill>
                <a:latin typeface="Arial"/>
              </a:rPr>
              <a:t>identificados</a:t>
            </a:r>
            <a:r>
              <a:rPr b="0" lang="es-ES" sz="2600" spc="639" strike="noStrike">
                <a:solidFill>
                  <a:srgbClr val="ffffff"/>
                </a:solidFill>
                <a:latin typeface="Arial"/>
              </a:rPr>
              <a:t>   </a:t>
            </a:r>
            <a:r>
              <a:rPr b="0" lang="es-ES" sz="2600" spc="-1" strike="noStrike">
                <a:solidFill>
                  <a:srgbClr val="ffffff"/>
                </a:solidFill>
                <a:latin typeface="Arial"/>
              </a:rPr>
              <a:t>como</a:t>
            </a:r>
            <a:r>
              <a:rPr b="0" lang="es-ES" sz="2600" spc="633" strike="noStrike">
                <a:solidFill>
                  <a:srgbClr val="ffffff"/>
                </a:solidFill>
                <a:latin typeface="Arial"/>
              </a:rPr>
              <a:t>   </a:t>
            </a:r>
            <a:r>
              <a:rPr b="0" lang="es-ES" sz="2600" spc="-1" strike="noStrike">
                <a:solidFill>
                  <a:srgbClr val="ffffff"/>
                </a:solidFill>
                <a:latin typeface="Arial"/>
              </a:rPr>
              <a:t>elementos</a:t>
            </a:r>
            <a:r>
              <a:rPr b="0" lang="es-ES" sz="2600" spc="633" strike="noStrike">
                <a:solidFill>
                  <a:srgbClr val="ffffff"/>
                </a:solidFill>
                <a:latin typeface="Arial"/>
              </a:rPr>
              <a:t>   </a:t>
            </a:r>
            <a:r>
              <a:rPr b="0" lang="es-ES" sz="2600" spc="-1" strike="noStrike">
                <a:solidFill>
                  <a:srgbClr val="ffffff"/>
                </a:solidFill>
                <a:latin typeface="Arial"/>
              </a:rPr>
              <a:t>clave</a:t>
            </a:r>
            <a:r>
              <a:rPr b="0" lang="es-ES" sz="2600" spc="639" strike="noStrike">
                <a:solidFill>
                  <a:srgbClr val="ffffff"/>
                </a:solidFill>
                <a:latin typeface="Arial"/>
              </a:rPr>
              <a:t>   </a:t>
            </a:r>
            <a:r>
              <a:rPr b="0" lang="es-ES" sz="2600" spc="-1" strike="noStrike">
                <a:solidFill>
                  <a:srgbClr val="ffffff"/>
                </a:solidFill>
                <a:latin typeface="Arial"/>
              </a:rPr>
              <a:t>en</a:t>
            </a:r>
            <a:r>
              <a:rPr b="0" lang="es-ES" sz="2600" spc="633" strike="noStrike">
                <a:solidFill>
                  <a:srgbClr val="ffffff"/>
                </a:solidFill>
                <a:latin typeface="Arial"/>
              </a:rPr>
              <a:t>   </a:t>
            </a:r>
            <a:r>
              <a:rPr b="0" lang="es-ES" sz="2600" spc="-26" strike="noStrike">
                <a:solidFill>
                  <a:srgbClr val="ffffff"/>
                </a:solidFill>
                <a:latin typeface="Arial"/>
              </a:rPr>
              <a:t>la </a:t>
            </a:r>
            <a:r>
              <a:rPr b="0" lang="es-ES" sz="2600" spc="-1" strike="noStrike">
                <a:solidFill>
                  <a:srgbClr val="ffffff"/>
                </a:solidFill>
                <a:latin typeface="Arial"/>
              </a:rPr>
              <a:t>especialización</a:t>
            </a:r>
            <a:r>
              <a:rPr b="0" lang="es-ES" sz="2600" spc="194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0" lang="es-ES" sz="2600" spc="-1" strike="noStrike">
                <a:solidFill>
                  <a:srgbClr val="ffffff"/>
                </a:solidFill>
                <a:latin typeface="Arial"/>
              </a:rPr>
              <a:t>del</a:t>
            </a:r>
            <a:r>
              <a:rPr b="0" lang="es-ES" sz="2600" spc="168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0" lang="es-ES" sz="2600" spc="-1" strike="noStrike">
                <a:solidFill>
                  <a:srgbClr val="ffffff"/>
                </a:solidFill>
                <a:latin typeface="Arial"/>
              </a:rPr>
              <a:t>espacio</a:t>
            </a:r>
            <a:r>
              <a:rPr b="0" lang="es-ES" sz="2600" spc="188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0" lang="es-ES" sz="2600" spc="-1" strike="noStrike">
                <a:solidFill>
                  <a:srgbClr val="ffffff"/>
                </a:solidFill>
                <a:latin typeface="Arial"/>
              </a:rPr>
              <a:t>de</a:t>
            </a:r>
            <a:r>
              <a:rPr b="0" lang="es-ES" sz="2600" spc="188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0" lang="es-ES" sz="2600" spc="-1" strike="noStrike">
                <a:solidFill>
                  <a:srgbClr val="ffffff"/>
                </a:solidFill>
                <a:latin typeface="Arial"/>
              </a:rPr>
              <a:t>cooperación</a:t>
            </a:r>
            <a:r>
              <a:rPr b="0" lang="es-ES" sz="2600" spc="194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0" lang="es-ES" sz="2600" spc="-1" strike="noStrike">
                <a:solidFill>
                  <a:srgbClr val="ffffff"/>
                </a:solidFill>
                <a:latin typeface="Arial"/>
              </a:rPr>
              <a:t>en</a:t>
            </a:r>
            <a:r>
              <a:rPr b="0" lang="es-ES" sz="2600" spc="188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0" lang="es-ES" sz="2600" spc="-12" strike="noStrike">
                <a:solidFill>
                  <a:srgbClr val="ffffff"/>
                </a:solidFill>
                <a:latin typeface="Arial"/>
              </a:rPr>
              <a:t>materia </a:t>
            </a:r>
            <a:r>
              <a:rPr b="0" lang="es-ES" sz="2600" spc="-1" strike="noStrike">
                <a:solidFill>
                  <a:srgbClr val="ffffff"/>
                </a:solidFill>
                <a:latin typeface="Arial"/>
              </a:rPr>
              <a:t>de Crecimiento</a:t>
            </a:r>
            <a:r>
              <a:rPr b="0" lang="es-ES" sz="2600" spc="-165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0" lang="es-ES" sz="2600" spc="-21" strike="noStrike">
                <a:solidFill>
                  <a:srgbClr val="ffffff"/>
                </a:solidFill>
                <a:latin typeface="Arial"/>
              </a:rPr>
              <a:t>Azul: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4"/>
              </a:spcBef>
              <a:buNone/>
              <a:tabLst>
                <a:tab algn="l" pos="0"/>
              </a:tabLst>
            </a:pPr>
            <a:endParaRPr b="0" lang="es-ES" sz="2600" spc="-1" strike="noStrike">
              <a:latin typeface="Arial"/>
            </a:endParaRPr>
          </a:p>
          <a:p>
            <a:pPr marL="241200" indent="-228600">
              <a:lnSpc>
                <a:spcPct val="100000"/>
              </a:lnSpc>
              <a:buClr>
                <a:srgbClr val="ffffff"/>
              </a:buClr>
              <a:buFont typeface="Symbol" charset="2"/>
              <a:buChar char=""/>
              <a:tabLst>
                <a:tab algn="l" pos="241200"/>
              </a:tabLst>
            </a:pPr>
            <a:r>
              <a:rPr b="0" lang="es-ES" sz="2600" spc="-1" strike="noStrike">
                <a:solidFill>
                  <a:srgbClr val="ffffff"/>
                </a:solidFill>
                <a:latin typeface="Arial"/>
              </a:rPr>
              <a:t>Transferencia</a:t>
            </a:r>
            <a:r>
              <a:rPr b="0" lang="es-ES" sz="2600" spc="-72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0" lang="es-ES" sz="2600" spc="-1" strike="noStrike">
                <a:solidFill>
                  <a:srgbClr val="ffffff"/>
                </a:solidFill>
                <a:latin typeface="Arial"/>
              </a:rPr>
              <a:t>de</a:t>
            </a:r>
            <a:r>
              <a:rPr b="0" lang="es-ES" sz="2600" spc="-15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0" lang="es-ES" sz="2600" spc="-1" strike="noStrike">
                <a:solidFill>
                  <a:srgbClr val="ffffff"/>
                </a:solidFill>
                <a:latin typeface="Arial"/>
              </a:rPr>
              <a:t>conocimiento</a:t>
            </a:r>
            <a:r>
              <a:rPr b="0" lang="es-ES" sz="2600" spc="-46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0" lang="es-ES" sz="2600" spc="-1" strike="noStrike">
                <a:solidFill>
                  <a:srgbClr val="ffffff"/>
                </a:solidFill>
                <a:latin typeface="Arial"/>
              </a:rPr>
              <a:t>y</a:t>
            </a:r>
            <a:r>
              <a:rPr b="0" lang="es-ES" sz="2600" spc="-21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0" lang="es-ES" sz="2600" spc="-12" strike="noStrike">
                <a:solidFill>
                  <a:srgbClr val="ffffff"/>
                </a:solidFill>
                <a:latin typeface="Arial"/>
              </a:rPr>
              <a:t>tecnología.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51"/>
              </a:spcBef>
              <a:buNone/>
              <a:tabLst>
                <a:tab algn="l" pos="241200"/>
              </a:tabLst>
            </a:pPr>
            <a:endParaRPr b="0" lang="es-ES" sz="2600" spc="-1" strike="noStrike">
              <a:latin typeface="Arial"/>
            </a:endParaRPr>
          </a:p>
          <a:p>
            <a:pPr marL="241200" indent="-228600">
              <a:lnSpc>
                <a:spcPts val="2500"/>
              </a:lnSpc>
              <a:buClr>
                <a:srgbClr val="ffffff"/>
              </a:buClr>
              <a:buFont typeface="Arial"/>
              <a:buChar char="•"/>
              <a:tabLst>
                <a:tab algn="l" pos="241200"/>
                <a:tab algn="l" pos="2257560"/>
                <a:tab algn="l" pos="2787480"/>
                <a:tab algn="l" pos="4697640"/>
                <a:tab algn="l" pos="7104240"/>
                <a:tab algn="l" pos="7927200"/>
              </a:tabLst>
            </a:pPr>
            <a:r>
              <a:rPr b="0" lang="es-ES" sz="2600" spc="-12" strike="noStrike">
                <a:solidFill>
                  <a:srgbClr val="ffffff"/>
                </a:solidFill>
                <a:latin typeface="Arial"/>
              </a:rPr>
              <a:t>Mecanismos</a:t>
            </a:r>
            <a:r>
              <a:rPr b="0" lang="es-ES" sz="2600" spc="-1" strike="noStrike">
                <a:solidFill>
                  <a:srgbClr val="ffffff"/>
                </a:solidFill>
                <a:latin typeface="Arial"/>
              </a:rPr>
              <a:t>	</a:t>
            </a:r>
            <a:r>
              <a:rPr b="0" lang="es-ES" sz="2600" spc="-26" strike="noStrike">
                <a:solidFill>
                  <a:srgbClr val="ffffff"/>
                </a:solidFill>
                <a:latin typeface="Arial"/>
              </a:rPr>
              <a:t>de</a:t>
            </a:r>
            <a:r>
              <a:rPr b="0" lang="es-ES" sz="2600" spc="-1" strike="noStrike">
                <a:solidFill>
                  <a:srgbClr val="ffffff"/>
                </a:solidFill>
                <a:latin typeface="Arial"/>
              </a:rPr>
              <a:t>	</a:t>
            </a:r>
            <a:r>
              <a:rPr b="0" lang="es-ES" sz="2600" spc="-12" strike="noStrike">
                <a:solidFill>
                  <a:srgbClr val="ffffff"/>
                </a:solidFill>
                <a:latin typeface="Arial"/>
              </a:rPr>
              <a:t>financiación</a:t>
            </a:r>
            <a:r>
              <a:rPr b="0" lang="es-ES" sz="2600" spc="-1" strike="noStrike">
                <a:solidFill>
                  <a:srgbClr val="ffffff"/>
                </a:solidFill>
                <a:latin typeface="Arial"/>
              </a:rPr>
              <a:t>	</a:t>
            </a:r>
            <a:r>
              <a:rPr b="0" lang="es-ES" sz="2600" spc="-12" strike="noStrike">
                <a:solidFill>
                  <a:srgbClr val="ffffff"/>
                </a:solidFill>
                <a:latin typeface="Arial"/>
              </a:rPr>
              <a:t>público-privada</a:t>
            </a:r>
            <a:r>
              <a:rPr b="0" lang="es-ES" sz="2600" spc="-1" strike="noStrike">
                <a:solidFill>
                  <a:srgbClr val="ffffff"/>
                </a:solidFill>
                <a:latin typeface="Arial"/>
              </a:rPr>
              <a:t>	</a:t>
            </a:r>
            <a:r>
              <a:rPr b="0" lang="es-ES" sz="2600" spc="-21" strike="noStrike">
                <a:solidFill>
                  <a:srgbClr val="ffffff"/>
                </a:solidFill>
                <a:latin typeface="Arial"/>
              </a:rPr>
              <a:t>para</a:t>
            </a:r>
            <a:r>
              <a:rPr b="0" lang="es-ES" sz="2600" spc="-1" strike="noStrike">
                <a:solidFill>
                  <a:srgbClr val="ffffff"/>
                </a:solidFill>
                <a:latin typeface="Arial"/>
              </a:rPr>
              <a:t>	</a:t>
            </a:r>
            <a:r>
              <a:rPr b="0" lang="es-ES" sz="2600" spc="-26" strike="noStrike">
                <a:solidFill>
                  <a:srgbClr val="ffffff"/>
                </a:solidFill>
                <a:latin typeface="Arial"/>
              </a:rPr>
              <a:t>el </a:t>
            </a:r>
            <a:r>
              <a:rPr b="0" lang="es-ES" sz="2600" spc="-1" strike="noStrike">
                <a:solidFill>
                  <a:srgbClr val="ffffff"/>
                </a:solidFill>
                <a:latin typeface="Arial"/>
              </a:rPr>
              <a:t>impulso</a:t>
            </a:r>
            <a:r>
              <a:rPr b="0" lang="es-ES" sz="2600" spc="-35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0" lang="es-ES" sz="2600" spc="-1" strike="noStrike">
                <a:solidFill>
                  <a:srgbClr val="ffffff"/>
                </a:solidFill>
                <a:latin typeface="Arial"/>
              </a:rPr>
              <a:t>de</a:t>
            </a:r>
            <a:r>
              <a:rPr b="0" lang="es-ES" sz="2600" spc="-7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0" lang="es-ES" sz="2600" spc="-1" strike="noStrike">
                <a:solidFill>
                  <a:srgbClr val="ffffff"/>
                </a:solidFill>
                <a:latin typeface="Arial"/>
              </a:rPr>
              <a:t>la</a:t>
            </a:r>
            <a:r>
              <a:rPr b="0" lang="es-ES" sz="2600" spc="4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0" lang="es-ES" sz="2600" spc="-1" strike="noStrike">
                <a:solidFill>
                  <a:srgbClr val="ffffff"/>
                </a:solidFill>
                <a:latin typeface="Arial"/>
              </a:rPr>
              <a:t>I+D+i</a:t>
            </a:r>
            <a:r>
              <a:rPr b="0" lang="es-ES" sz="2600" spc="-32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0" lang="es-ES" sz="2600" spc="-1" strike="noStrike">
                <a:solidFill>
                  <a:srgbClr val="ffffff"/>
                </a:solidFill>
                <a:latin typeface="Arial"/>
              </a:rPr>
              <a:t>y</a:t>
            </a:r>
            <a:r>
              <a:rPr b="0" lang="es-ES" sz="2600" spc="-15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0" lang="es-ES" sz="2600" spc="-1" strike="noStrike">
                <a:solidFill>
                  <a:srgbClr val="ffffff"/>
                </a:solidFill>
                <a:latin typeface="Arial"/>
              </a:rPr>
              <a:t>la</a:t>
            </a:r>
            <a:r>
              <a:rPr b="0" lang="es-ES" sz="2600" spc="12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0" lang="es-ES" sz="2600" spc="-12" strike="noStrike">
                <a:solidFill>
                  <a:srgbClr val="ffffff"/>
                </a:solidFill>
                <a:latin typeface="Arial"/>
              </a:rPr>
              <a:t>transferencia</a:t>
            </a:r>
            <a:endParaRPr b="0" lang="es-ES" sz="2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None/>
              <a:tabLst>
                <a:tab algn="l" pos="241200"/>
                <a:tab algn="l" pos="2257560"/>
                <a:tab algn="l" pos="2787480"/>
                <a:tab algn="l" pos="4697640"/>
                <a:tab algn="l" pos="7104240"/>
                <a:tab algn="l" pos="7927200"/>
              </a:tabLst>
            </a:pPr>
            <a:endParaRPr b="0" lang="es-ES" sz="2600" spc="-1" strike="noStrike">
              <a:latin typeface="Arial"/>
            </a:endParaRPr>
          </a:p>
          <a:p>
            <a:pPr marL="241200" indent="-228600">
              <a:lnSpc>
                <a:spcPct val="100000"/>
              </a:lnSpc>
              <a:buClr>
                <a:srgbClr val="ffffff"/>
              </a:buClr>
              <a:buFont typeface="Arial"/>
              <a:buChar char="•"/>
              <a:tabLst>
                <a:tab algn="l" pos="241200"/>
              </a:tabLst>
            </a:pPr>
            <a:r>
              <a:rPr b="0" lang="es-ES" sz="2600" spc="-1" strike="noStrike">
                <a:solidFill>
                  <a:srgbClr val="ffffff"/>
                </a:solidFill>
                <a:latin typeface="Arial"/>
              </a:rPr>
              <a:t>Empleo</a:t>
            </a:r>
            <a:r>
              <a:rPr b="0" lang="es-ES" sz="2600" spc="-177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0" lang="es-ES" sz="2600" spc="-1" strike="noStrike">
                <a:solidFill>
                  <a:srgbClr val="ffffff"/>
                </a:solidFill>
                <a:latin typeface="Arial"/>
              </a:rPr>
              <a:t>Azul</a:t>
            </a:r>
            <a:r>
              <a:rPr b="0" lang="es-ES" sz="2600" spc="-21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0" lang="es-ES" sz="2600" spc="-1" strike="noStrike">
                <a:solidFill>
                  <a:srgbClr val="ffffff"/>
                </a:solidFill>
                <a:latin typeface="Arial"/>
              </a:rPr>
              <a:t>y</a:t>
            </a:r>
            <a:r>
              <a:rPr b="0" lang="es-ES" sz="2600" spc="-12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0" lang="es-ES" sz="2600" spc="-1" strike="noStrike">
                <a:solidFill>
                  <a:srgbClr val="ffffff"/>
                </a:solidFill>
                <a:latin typeface="Arial"/>
              </a:rPr>
              <a:t>emprendimiento</a:t>
            </a:r>
            <a:r>
              <a:rPr b="0" lang="es-ES" sz="2600" spc="-21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0" lang="es-ES" sz="2600" spc="-12" strike="noStrike">
                <a:solidFill>
                  <a:srgbClr val="ffffff"/>
                </a:solidFill>
                <a:latin typeface="Arial"/>
              </a:rPr>
              <a:t>tecnológico</a:t>
            </a:r>
            <a:endParaRPr b="0" lang="es-ES" sz="2600" spc="-1" strike="noStrike">
              <a:latin typeface="Arial"/>
            </a:endParaRPr>
          </a:p>
        </p:txBody>
      </p:sp>
      <p:sp>
        <p:nvSpPr>
          <p:cNvPr id="136" name="CuadroTexto 3"/>
          <p:cNvSpPr/>
          <p:nvPr/>
        </p:nvSpPr>
        <p:spPr>
          <a:xfrm>
            <a:off x="352080" y="398880"/>
            <a:ext cx="8611200" cy="867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1" lang="es-ES" sz="2800" spc="-1" strike="noStrike">
                <a:solidFill>
                  <a:srgbClr val="ffffff"/>
                </a:solidFill>
                <a:latin typeface="Calibri"/>
              </a:rPr>
              <a:t>4.2.1. Libro blanco sobre gobernanza azul que recoja las principales recomendaciones para la toma de decisiones</a:t>
            </a:r>
            <a:endParaRPr b="0" lang="es-E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object 2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259920" y="765000"/>
            <a:ext cx="8224200" cy="1758600"/>
          </a:xfrm>
          <a:prstGeom prst="rect">
            <a:avLst/>
          </a:prstGeom>
          <a:noFill/>
          <a:ln w="0">
            <a:noFill/>
          </a:ln>
        </p:spPr>
        <p:txBody>
          <a:bodyPr lIns="0" rIns="0" tIns="613440" bIns="0" anchor="t">
            <a:noAutofit/>
          </a:bodyPr>
          <a:p>
            <a:pPr marL="669240">
              <a:lnSpc>
                <a:spcPct val="100000"/>
              </a:lnSpc>
              <a:spcBef>
                <a:spcPts val="105"/>
              </a:spcBef>
              <a:buNone/>
            </a:pPr>
            <a:r>
              <a:rPr b="1" lang="es-ES" sz="4400" spc="-1" strike="noStrike">
                <a:solidFill>
                  <a:srgbClr val="00528a"/>
                </a:solidFill>
                <a:latin typeface="Arial"/>
              </a:rPr>
              <a:t>Contenido Libro</a:t>
            </a:r>
            <a:r>
              <a:rPr b="1" lang="es-ES" sz="4400" spc="-15" strike="noStrike">
                <a:solidFill>
                  <a:srgbClr val="00528a"/>
                </a:solidFill>
                <a:latin typeface="Arial"/>
              </a:rPr>
              <a:t> </a:t>
            </a:r>
            <a:r>
              <a:rPr b="1" lang="es-ES" sz="4400" spc="-12" strike="noStrike">
                <a:solidFill>
                  <a:srgbClr val="00528a"/>
                </a:solidFill>
                <a:latin typeface="Arial"/>
              </a:rPr>
              <a:t>Blanco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" name="object 4"/>
          <p:cNvSpPr/>
          <p:nvPr/>
        </p:nvSpPr>
        <p:spPr>
          <a:xfrm>
            <a:off x="509400" y="2279160"/>
            <a:ext cx="8133840" cy="219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52560" bIns="0" anchor="t">
            <a:spAutoFit/>
          </a:bodyPr>
          <a:p>
            <a:pPr marL="12600" algn="just">
              <a:lnSpc>
                <a:spcPct val="90000"/>
              </a:lnSpc>
              <a:spcBef>
                <a:spcPts val="414"/>
              </a:spcBef>
              <a:buNone/>
              <a:tabLst>
                <a:tab algn="l" pos="0"/>
              </a:tabLst>
            </a:pPr>
            <a:r>
              <a:rPr b="0" lang="es-ES" sz="2600" spc="-1" strike="noStrike">
                <a:solidFill>
                  <a:srgbClr val="00528a"/>
                </a:solidFill>
                <a:latin typeface="Arial"/>
              </a:rPr>
              <a:t>Para</a:t>
            </a:r>
            <a:r>
              <a:rPr b="0" lang="es-ES" sz="2600" spc="503" strike="noStrike">
                <a:solidFill>
                  <a:srgbClr val="00528a"/>
                </a:solidFill>
                <a:latin typeface="Arial"/>
              </a:rPr>
              <a:t>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</a:rPr>
              <a:t>cada</a:t>
            </a:r>
            <a:r>
              <a:rPr b="0" lang="es-ES" sz="2600" spc="503" strike="noStrike">
                <a:solidFill>
                  <a:srgbClr val="00528a"/>
                </a:solidFill>
                <a:latin typeface="Arial"/>
              </a:rPr>
              <a:t>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</a:rPr>
              <a:t>uno</a:t>
            </a:r>
            <a:r>
              <a:rPr b="0" lang="es-ES" sz="2600" spc="503" strike="noStrike">
                <a:solidFill>
                  <a:srgbClr val="00528a"/>
                </a:solidFill>
                <a:latin typeface="Arial"/>
              </a:rPr>
              <a:t>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</a:rPr>
              <a:t>de</a:t>
            </a:r>
            <a:r>
              <a:rPr b="0" lang="es-ES" sz="2600" spc="508" strike="noStrike">
                <a:solidFill>
                  <a:srgbClr val="00528a"/>
                </a:solidFill>
                <a:latin typeface="Arial"/>
              </a:rPr>
              <a:t>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</a:rPr>
              <a:t>los</a:t>
            </a:r>
            <a:r>
              <a:rPr b="0" lang="es-ES" sz="2600" spc="508" strike="noStrike">
                <a:solidFill>
                  <a:srgbClr val="00528a"/>
                </a:solidFill>
                <a:latin typeface="Arial"/>
              </a:rPr>
              <a:t>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</a:rPr>
              <a:t>3</a:t>
            </a:r>
            <a:r>
              <a:rPr b="0" lang="es-ES" sz="2600" spc="497" strike="noStrike">
                <a:solidFill>
                  <a:srgbClr val="00528a"/>
                </a:solidFill>
                <a:latin typeface="Arial"/>
              </a:rPr>
              <a:t>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</a:rPr>
              <a:t>bloques</a:t>
            </a:r>
            <a:r>
              <a:rPr b="0" lang="es-ES" sz="2600" spc="514" strike="noStrike">
                <a:solidFill>
                  <a:srgbClr val="00528a"/>
                </a:solidFill>
                <a:latin typeface="Arial"/>
              </a:rPr>
              <a:t>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</a:rPr>
              <a:t>se</a:t>
            </a:r>
            <a:r>
              <a:rPr b="0" lang="es-ES" sz="2600" spc="503" strike="noStrike">
                <a:solidFill>
                  <a:srgbClr val="00528a"/>
                </a:solidFill>
                <a:latin typeface="Arial"/>
              </a:rPr>
              <a:t>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</a:rPr>
              <a:t>ha</a:t>
            </a:r>
            <a:r>
              <a:rPr b="0" lang="es-ES" sz="2600" spc="503" strike="noStrike">
                <a:solidFill>
                  <a:srgbClr val="00528a"/>
                </a:solidFill>
                <a:latin typeface="Arial"/>
              </a:rPr>
              <a:t>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</a:rPr>
              <a:t>realizado</a:t>
            </a:r>
            <a:r>
              <a:rPr b="0" lang="es-ES" sz="2600" spc="508" strike="noStrike">
                <a:solidFill>
                  <a:srgbClr val="00528a"/>
                </a:solidFill>
                <a:latin typeface="Arial"/>
              </a:rPr>
              <a:t> </a:t>
            </a:r>
            <a:r>
              <a:rPr b="0" lang="es-ES" sz="2600" spc="-26" strike="noStrike">
                <a:solidFill>
                  <a:srgbClr val="00528a"/>
                </a:solidFill>
                <a:latin typeface="Arial"/>
              </a:rPr>
              <a:t>un </a:t>
            </a:r>
            <a:r>
              <a:rPr b="1" lang="es-ES" sz="2600" spc="-1" strike="noStrike">
                <a:solidFill>
                  <a:srgbClr val="00528a"/>
                </a:solidFill>
                <a:latin typeface="Arial"/>
              </a:rPr>
              <a:t>análisis</a:t>
            </a:r>
            <a:r>
              <a:rPr b="1" lang="es-ES" sz="2600" spc="9" strike="noStrike">
                <a:solidFill>
                  <a:srgbClr val="00528a"/>
                </a:solidFill>
                <a:latin typeface="Arial"/>
              </a:rPr>
              <a:t> </a:t>
            </a:r>
            <a:r>
              <a:rPr b="1" lang="es-ES" sz="2600" spc="-1" strike="noStrike">
                <a:solidFill>
                  <a:srgbClr val="00528a"/>
                </a:solidFill>
                <a:latin typeface="Arial"/>
              </a:rPr>
              <a:t>de</a:t>
            </a:r>
            <a:r>
              <a:rPr b="1" lang="es-ES" sz="2600" spc="9" strike="noStrike">
                <a:solidFill>
                  <a:srgbClr val="00528a"/>
                </a:solidFill>
                <a:latin typeface="Arial"/>
              </a:rPr>
              <a:t> </a:t>
            </a:r>
            <a:r>
              <a:rPr b="1" lang="es-ES" sz="2600" spc="-1" strike="noStrike">
                <a:solidFill>
                  <a:srgbClr val="00528a"/>
                </a:solidFill>
                <a:latin typeface="Arial"/>
              </a:rPr>
              <a:t>la</a:t>
            </a:r>
            <a:r>
              <a:rPr b="1" lang="es-ES" sz="2600" spc="9" strike="noStrike">
                <a:solidFill>
                  <a:srgbClr val="00528a"/>
                </a:solidFill>
                <a:latin typeface="Arial"/>
              </a:rPr>
              <a:t> </a:t>
            </a:r>
            <a:r>
              <a:rPr b="1" lang="es-ES" sz="2600" spc="-1" strike="noStrike">
                <a:solidFill>
                  <a:srgbClr val="00528a"/>
                </a:solidFill>
                <a:latin typeface="Arial"/>
              </a:rPr>
              <a:t>situación</a:t>
            </a:r>
            <a:r>
              <a:rPr b="1" lang="es-ES" sz="2600" spc="18" strike="noStrike">
                <a:solidFill>
                  <a:srgbClr val="00528a"/>
                </a:solidFill>
                <a:latin typeface="Arial"/>
              </a:rPr>
              <a:t>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</a:rPr>
              <a:t>en</a:t>
            </a:r>
            <a:r>
              <a:rPr b="0" lang="es-ES" sz="2600" spc="9" strike="noStrike">
                <a:solidFill>
                  <a:srgbClr val="00528a"/>
                </a:solidFill>
                <a:latin typeface="Arial"/>
              </a:rPr>
              <a:t>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</a:rPr>
              <a:t>el</a:t>
            </a:r>
            <a:r>
              <a:rPr b="0" lang="es-ES" sz="2600" spc="-7" strike="noStrike">
                <a:solidFill>
                  <a:srgbClr val="00528a"/>
                </a:solidFill>
                <a:latin typeface="Arial"/>
              </a:rPr>
              <a:t>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</a:rPr>
              <a:t>espacio</a:t>
            </a:r>
            <a:r>
              <a:rPr b="0" lang="es-ES" sz="2600" spc="18" strike="noStrike">
                <a:solidFill>
                  <a:srgbClr val="00528a"/>
                </a:solidFill>
                <a:latin typeface="Arial"/>
              </a:rPr>
              <a:t>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</a:rPr>
              <a:t>de</a:t>
            </a:r>
            <a:r>
              <a:rPr b="0" lang="es-ES" sz="2600" spc="9" strike="noStrike">
                <a:solidFill>
                  <a:srgbClr val="00528a"/>
                </a:solidFill>
                <a:latin typeface="Arial"/>
              </a:rPr>
              <a:t> </a:t>
            </a:r>
            <a:r>
              <a:rPr b="0" lang="es-ES" sz="2600" spc="-12" strike="noStrike">
                <a:solidFill>
                  <a:srgbClr val="00528a"/>
                </a:solidFill>
                <a:latin typeface="Arial"/>
              </a:rPr>
              <a:t>cooperación,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</a:rPr>
              <a:t>identificando</a:t>
            </a:r>
            <a:r>
              <a:rPr b="0" lang="es-ES" sz="2600" spc="619" strike="noStrike">
                <a:solidFill>
                  <a:srgbClr val="00528a"/>
                </a:solidFill>
                <a:latin typeface="Arial"/>
              </a:rPr>
              <a:t> 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</a:rPr>
              <a:t>y</a:t>
            </a:r>
            <a:r>
              <a:rPr b="0" lang="es-ES" sz="2600" spc="619" strike="noStrike">
                <a:solidFill>
                  <a:srgbClr val="00528a"/>
                </a:solidFill>
                <a:latin typeface="Arial"/>
              </a:rPr>
              <a:t> 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</a:rPr>
              <a:t>referenciando</a:t>
            </a:r>
            <a:r>
              <a:rPr b="0" lang="es-ES" sz="2600" spc="602" strike="noStrike">
                <a:solidFill>
                  <a:srgbClr val="00528a"/>
                </a:solidFill>
                <a:latin typeface="Arial"/>
              </a:rPr>
              <a:t> 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</a:rPr>
              <a:t>a</a:t>
            </a:r>
            <a:r>
              <a:rPr b="0" lang="es-ES" sz="2600" spc="613" strike="noStrike">
                <a:solidFill>
                  <a:srgbClr val="00528a"/>
                </a:solidFill>
                <a:latin typeface="Arial"/>
              </a:rPr>
              <a:t> 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</a:rPr>
              <a:t>los</a:t>
            </a:r>
            <a:r>
              <a:rPr b="0" lang="es-ES" sz="2600" spc="608" strike="noStrike">
                <a:solidFill>
                  <a:srgbClr val="00528a"/>
                </a:solidFill>
                <a:latin typeface="Arial"/>
              </a:rPr>
              <a:t>  </a:t>
            </a:r>
            <a:r>
              <a:rPr b="1" lang="es-ES" sz="2600" spc="-12" strike="noStrike">
                <a:solidFill>
                  <a:srgbClr val="00528a"/>
                </a:solidFill>
                <a:latin typeface="Arial"/>
              </a:rPr>
              <a:t>principales </a:t>
            </a:r>
            <a:r>
              <a:rPr b="1" lang="es-ES" sz="2600" spc="-1" strike="noStrike">
                <a:solidFill>
                  <a:srgbClr val="00528a"/>
                </a:solidFill>
                <a:latin typeface="Arial"/>
              </a:rPr>
              <a:t>actores,</a:t>
            </a:r>
            <a:r>
              <a:rPr b="1" lang="es-ES" sz="2600" spc="338" strike="noStrike">
                <a:solidFill>
                  <a:srgbClr val="00528a"/>
                </a:solidFill>
                <a:latin typeface="Arial"/>
              </a:rPr>
              <a:t> </a:t>
            </a:r>
            <a:r>
              <a:rPr b="1" lang="es-ES" sz="2600" spc="-1" strike="noStrike">
                <a:solidFill>
                  <a:srgbClr val="00528a"/>
                </a:solidFill>
                <a:latin typeface="Arial"/>
              </a:rPr>
              <a:t>mecanismos</a:t>
            </a:r>
            <a:r>
              <a:rPr b="1" lang="es-ES" sz="2600" spc="347" strike="noStrike">
                <a:solidFill>
                  <a:srgbClr val="00528a"/>
                </a:solidFill>
                <a:latin typeface="Arial"/>
              </a:rPr>
              <a:t> </a:t>
            </a:r>
            <a:r>
              <a:rPr b="1" lang="es-ES" sz="2600" spc="-1" strike="noStrike">
                <a:solidFill>
                  <a:srgbClr val="00528a"/>
                </a:solidFill>
                <a:latin typeface="Arial"/>
              </a:rPr>
              <a:t>y</a:t>
            </a:r>
            <a:r>
              <a:rPr b="1" lang="es-ES" sz="2600" spc="324" strike="noStrike">
                <a:solidFill>
                  <a:srgbClr val="00528a"/>
                </a:solidFill>
                <a:latin typeface="Arial"/>
              </a:rPr>
              <a:t> </a:t>
            </a:r>
            <a:r>
              <a:rPr b="1" lang="es-ES" sz="2600" spc="-1" strike="noStrike">
                <a:solidFill>
                  <a:srgbClr val="00528a"/>
                </a:solidFill>
                <a:latin typeface="Arial"/>
              </a:rPr>
              <a:t>herramientas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</a:rPr>
              <a:t>,</a:t>
            </a:r>
            <a:r>
              <a:rPr b="0" lang="es-ES" sz="2600" spc="327" strike="noStrike">
                <a:solidFill>
                  <a:srgbClr val="00528a"/>
                </a:solidFill>
                <a:latin typeface="Arial"/>
              </a:rPr>
              <a:t>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</a:rPr>
              <a:t>así</a:t>
            </a:r>
            <a:r>
              <a:rPr b="0" lang="es-ES" sz="2600" spc="327" strike="noStrike">
                <a:solidFill>
                  <a:srgbClr val="00528a"/>
                </a:solidFill>
                <a:latin typeface="Arial"/>
              </a:rPr>
              <a:t>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</a:rPr>
              <a:t>como</a:t>
            </a:r>
            <a:r>
              <a:rPr b="0" lang="es-ES" sz="2600" spc="347" strike="noStrike">
                <a:solidFill>
                  <a:srgbClr val="00528a"/>
                </a:solidFill>
                <a:latin typeface="Arial"/>
              </a:rPr>
              <a:t> </a:t>
            </a:r>
            <a:r>
              <a:rPr b="0" lang="es-ES" sz="2600" spc="-26" strike="noStrike">
                <a:solidFill>
                  <a:srgbClr val="00528a"/>
                </a:solidFill>
                <a:latin typeface="Arial"/>
              </a:rPr>
              <a:t>las </a:t>
            </a:r>
            <a:r>
              <a:rPr b="1" lang="es-ES" sz="2600" spc="-1" strike="noStrike">
                <a:solidFill>
                  <a:srgbClr val="00528a"/>
                </a:solidFill>
                <a:latin typeface="Arial"/>
              </a:rPr>
              <a:t>principales</a:t>
            </a:r>
            <a:r>
              <a:rPr b="1" lang="es-ES" sz="2600" spc="38" strike="noStrike">
                <a:solidFill>
                  <a:srgbClr val="00528a"/>
                </a:solidFill>
                <a:latin typeface="Arial"/>
              </a:rPr>
              <a:t>  </a:t>
            </a:r>
            <a:r>
              <a:rPr b="1" lang="es-ES" sz="2600" spc="-1" strike="noStrike">
                <a:solidFill>
                  <a:srgbClr val="00528a"/>
                </a:solidFill>
                <a:latin typeface="Arial"/>
              </a:rPr>
              <a:t>barreras</a:t>
            </a:r>
            <a:r>
              <a:rPr b="1" lang="es-ES" sz="2600" spc="43" strike="noStrike">
                <a:solidFill>
                  <a:srgbClr val="00528a"/>
                </a:solidFill>
                <a:latin typeface="Arial"/>
              </a:rPr>
              <a:t>  </a:t>
            </a:r>
            <a:r>
              <a:rPr b="1" lang="es-ES" sz="2600" spc="-1" strike="noStrike">
                <a:solidFill>
                  <a:srgbClr val="00528a"/>
                </a:solidFill>
                <a:latin typeface="Arial"/>
              </a:rPr>
              <a:t>y</a:t>
            </a:r>
            <a:r>
              <a:rPr b="1" lang="es-ES" sz="2600" spc="29" strike="noStrike">
                <a:solidFill>
                  <a:srgbClr val="00528a"/>
                </a:solidFill>
                <a:latin typeface="Arial"/>
              </a:rPr>
              <a:t>  </a:t>
            </a:r>
            <a:r>
              <a:rPr b="1" lang="es-ES" sz="2600" spc="-1" strike="noStrike">
                <a:solidFill>
                  <a:srgbClr val="00528a"/>
                </a:solidFill>
                <a:latin typeface="Arial"/>
              </a:rPr>
              <a:t>debilidades</a:t>
            </a:r>
            <a:r>
              <a:rPr b="1" lang="es-ES" sz="2600" spc="38" strike="noStrike">
                <a:solidFill>
                  <a:srgbClr val="00528a"/>
                </a:solidFill>
                <a:latin typeface="Arial"/>
              </a:rPr>
              <a:t> 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</a:rPr>
              <a:t>que</a:t>
            </a:r>
            <a:r>
              <a:rPr b="0" lang="es-ES" sz="2600" spc="32" strike="noStrike">
                <a:solidFill>
                  <a:srgbClr val="00528a"/>
                </a:solidFill>
                <a:latin typeface="Arial"/>
              </a:rPr>
              <a:t> 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</a:rPr>
              <a:t>limitan</a:t>
            </a:r>
            <a:r>
              <a:rPr b="0" lang="es-ES" sz="2600" spc="38" strike="noStrike">
                <a:solidFill>
                  <a:srgbClr val="00528a"/>
                </a:solidFill>
                <a:latin typeface="Arial"/>
              </a:rPr>
              <a:t>  </a:t>
            </a:r>
            <a:r>
              <a:rPr b="0" lang="es-ES" sz="2600" spc="-26" strike="noStrike">
                <a:solidFill>
                  <a:srgbClr val="00528a"/>
                </a:solidFill>
                <a:latin typeface="Arial"/>
              </a:rPr>
              <a:t>su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</a:rPr>
              <a:t>eficacia</a:t>
            </a:r>
            <a:r>
              <a:rPr b="0" lang="es-ES" sz="2600" spc="-12" strike="noStrike">
                <a:solidFill>
                  <a:srgbClr val="00528a"/>
                </a:solidFill>
                <a:latin typeface="Arial"/>
              </a:rPr>
              <a:t>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</a:rPr>
              <a:t>y</a:t>
            </a:r>
            <a:r>
              <a:rPr b="0" lang="es-ES" sz="2600" spc="-12" strike="noStrike">
                <a:solidFill>
                  <a:srgbClr val="00528a"/>
                </a:solidFill>
                <a:latin typeface="Arial"/>
              </a:rPr>
              <a:t> desarrollo.</a:t>
            </a:r>
            <a:endParaRPr b="0" lang="es-ES" sz="2600" spc="-1" strike="noStrike">
              <a:latin typeface="Arial"/>
            </a:endParaRPr>
          </a:p>
        </p:txBody>
      </p:sp>
      <p:grpSp>
        <p:nvGrpSpPr>
          <p:cNvPr id="140" name="object 5"/>
          <p:cNvGrpSpPr/>
          <p:nvPr/>
        </p:nvGrpSpPr>
        <p:grpSpPr>
          <a:xfrm>
            <a:off x="1129320" y="4506480"/>
            <a:ext cx="5772600" cy="2071080"/>
            <a:chOff x="1129320" y="4506480"/>
            <a:chExt cx="5772600" cy="2071080"/>
          </a:xfrm>
        </p:grpSpPr>
        <p:pic>
          <p:nvPicPr>
            <p:cNvPr id="141" name="object 6" descr=""/>
            <p:cNvPicPr/>
            <p:nvPr/>
          </p:nvPicPr>
          <p:blipFill>
            <a:blip r:embed="rId2"/>
            <a:stretch/>
          </p:blipFill>
          <p:spPr>
            <a:xfrm>
              <a:off x="5151240" y="4934880"/>
              <a:ext cx="1746000" cy="1162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42" name="object 7"/>
            <p:cNvSpPr/>
            <p:nvPr/>
          </p:nvSpPr>
          <p:spPr>
            <a:xfrm>
              <a:off x="5146560" y="4930200"/>
              <a:ext cx="1755360" cy="1171800"/>
            </a:xfrm>
            <a:custGeom>
              <a:avLst/>
              <a:gdLst/>
              <a:ahLst/>
              <a:rect l="l" t="t" r="r" b="b"/>
              <a:pathLst>
                <a:path w="1755775" h="1172210">
                  <a:moveTo>
                    <a:pt x="0" y="1171956"/>
                  </a:moveTo>
                  <a:lnTo>
                    <a:pt x="1755648" y="1171956"/>
                  </a:lnTo>
                  <a:lnTo>
                    <a:pt x="1755648" y="0"/>
                  </a:lnTo>
                  <a:lnTo>
                    <a:pt x="0" y="0"/>
                  </a:lnTo>
                  <a:lnTo>
                    <a:pt x="0" y="1171956"/>
                  </a:lnTo>
                  <a:close/>
                </a:path>
              </a:pathLst>
            </a:custGeom>
            <a:noFill/>
            <a:ln w="9144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43" name="object 8" descr=""/>
            <p:cNvPicPr/>
            <p:nvPr/>
          </p:nvPicPr>
          <p:blipFill>
            <a:blip r:embed="rId3"/>
            <a:stretch/>
          </p:blipFill>
          <p:spPr>
            <a:xfrm>
              <a:off x="3807000" y="4511160"/>
              <a:ext cx="1557000" cy="13284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44" name="object 9"/>
            <p:cNvSpPr/>
            <p:nvPr/>
          </p:nvSpPr>
          <p:spPr>
            <a:xfrm>
              <a:off x="3802320" y="4506480"/>
              <a:ext cx="1566720" cy="1338120"/>
            </a:xfrm>
            <a:custGeom>
              <a:avLst/>
              <a:gdLst/>
              <a:ahLst/>
              <a:rect l="l" t="t" r="r" b="b"/>
              <a:pathLst>
                <a:path w="1567179" h="1338579">
                  <a:moveTo>
                    <a:pt x="0" y="1338071"/>
                  </a:moveTo>
                  <a:lnTo>
                    <a:pt x="1566672" y="1338071"/>
                  </a:lnTo>
                  <a:lnTo>
                    <a:pt x="1566672" y="0"/>
                  </a:lnTo>
                  <a:lnTo>
                    <a:pt x="0" y="0"/>
                  </a:lnTo>
                  <a:lnTo>
                    <a:pt x="0" y="1338071"/>
                  </a:lnTo>
                  <a:close/>
                </a:path>
              </a:pathLst>
            </a:custGeom>
            <a:noFill/>
            <a:ln w="9144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45" name="object 10" descr=""/>
            <p:cNvPicPr/>
            <p:nvPr/>
          </p:nvPicPr>
          <p:blipFill>
            <a:blip r:embed="rId4"/>
            <a:stretch/>
          </p:blipFill>
          <p:spPr>
            <a:xfrm>
              <a:off x="4230720" y="5887080"/>
              <a:ext cx="1427760" cy="685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46" name="object 11"/>
            <p:cNvSpPr/>
            <p:nvPr/>
          </p:nvSpPr>
          <p:spPr>
            <a:xfrm>
              <a:off x="4226040" y="5882760"/>
              <a:ext cx="1437120" cy="694800"/>
            </a:xfrm>
            <a:custGeom>
              <a:avLst/>
              <a:gdLst/>
              <a:ahLst/>
              <a:rect l="l" t="t" r="r" b="b"/>
              <a:pathLst>
                <a:path w="1437639" h="695325">
                  <a:moveTo>
                    <a:pt x="0" y="694944"/>
                  </a:moveTo>
                  <a:lnTo>
                    <a:pt x="1437131" y="694944"/>
                  </a:lnTo>
                  <a:lnTo>
                    <a:pt x="1437131" y="0"/>
                  </a:lnTo>
                  <a:lnTo>
                    <a:pt x="0" y="0"/>
                  </a:lnTo>
                  <a:lnTo>
                    <a:pt x="0" y="694944"/>
                  </a:lnTo>
                  <a:close/>
                </a:path>
              </a:pathLst>
            </a:custGeom>
            <a:noFill/>
            <a:ln w="9144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47" name="object 12" descr=""/>
            <p:cNvPicPr/>
            <p:nvPr/>
          </p:nvPicPr>
          <p:blipFill>
            <a:blip r:embed="rId5"/>
            <a:stretch/>
          </p:blipFill>
          <p:spPr>
            <a:xfrm>
              <a:off x="2203560" y="5791320"/>
              <a:ext cx="2125800" cy="6123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48" name="object 13"/>
            <p:cNvSpPr/>
            <p:nvPr/>
          </p:nvSpPr>
          <p:spPr>
            <a:xfrm>
              <a:off x="2199240" y="5786640"/>
              <a:ext cx="2135160" cy="622080"/>
            </a:xfrm>
            <a:custGeom>
              <a:avLst/>
              <a:gdLst/>
              <a:ahLst/>
              <a:rect l="l" t="t" r="r" b="b"/>
              <a:pathLst>
                <a:path w="2135504" h="622300">
                  <a:moveTo>
                    <a:pt x="0" y="621792"/>
                  </a:moveTo>
                  <a:lnTo>
                    <a:pt x="2135123" y="621792"/>
                  </a:lnTo>
                  <a:lnTo>
                    <a:pt x="2135123" y="0"/>
                  </a:lnTo>
                  <a:lnTo>
                    <a:pt x="0" y="0"/>
                  </a:lnTo>
                  <a:lnTo>
                    <a:pt x="0" y="621792"/>
                  </a:lnTo>
                  <a:close/>
                </a:path>
              </a:pathLst>
            </a:custGeom>
            <a:noFill/>
            <a:ln w="9143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49" name="object 14" descr=""/>
            <p:cNvPicPr/>
            <p:nvPr/>
          </p:nvPicPr>
          <p:blipFill>
            <a:blip r:embed="rId6"/>
            <a:stretch/>
          </p:blipFill>
          <p:spPr>
            <a:xfrm>
              <a:off x="1134000" y="5431680"/>
              <a:ext cx="1473480" cy="6840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50" name="object 15"/>
            <p:cNvSpPr/>
            <p:nvPr/>
          </p:nvSpPr>
          <p:spPr>
            <a:xfrm>
              <a:off x="1129320" y="5427000"/>
              <a:ext cx="1482840" cy="693000"/>
            </a:xfrm>
            <a:custGeom>
              <a:avLst/>
              <a:gdLst/>
              <a:ahLst/>
              <a:rect l="l" t="t" r="r" b="b"/>
              <a:pathLst>
                <a:path w="1483360" h="693420">
                  <a:moveTo>
                    <a:pt x="0" y="693420"/>
                  </a:moveTo>
                  <a:lnTo>
                    <a:pt x="1482852" y="693420"/>
                  </a:lnTo>
                  <a:lnTo>
                    <a:pt x="1482852" y="0"/>
                  </a:lnTo>
                  <a:lnTo>
                    <a:pt x="0" y="0"/>
                  </a:lnTo>
                  <a:lnTo>
                    <a:pt x="0" y="693420"/>
                  </a:lnTo>
                  <a:close/>
                </a:path>
              </a:pathLst>
            </a:custGeom>
            <a:noFill/>
            <a:ln w="9144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51" name="object 16" descr=""/>
            <p:cNvPicPr/>
            <p:nvPr/>
          </p:nvPicPr>
          <p:blipFill>
            <a:blip r:embed="rId7"/>
            <a:stretch/>
          </p:blipFill>
          <p:spPr>
            <a:xfrm>
              <a:off x="1720440" y="4904280"/>
              <a:ext cx="2163600" cy="5436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52" name="object 17"/>
            <p:cNvSpPr/>
            <p:nvPr/>
          </p:nvSpPr>
          <p:spPr>
            <a:xfrm>
              <a:off x="1716120" y="4899600"/>
              <a:ext cx="2173320" cy="553320"/>
            </a:xfrm>
            <a:custGeom>
              <a:avLst/>
              <a:gdLst/>
              <a:ahLst/>
              <a:rect l="l" t="t" r="r" b="b"/>
              <a:pathLst>
                <a:path w="2173604" h="553720">
                  <a:moveTo>
                    <a:pt x="0" y="553211"/>
                  </a:moveTo>
                  <a:lnTo>
                    <a:pt x="2173224" y="553211"/>
                  </a:lnTo>
                  <a:lnTo>
                    <a:pt x="2173224" y="0"/>
                  </a:lnTo>
                  <a:lnTo>
                    <a:pt x="0" y="0"/>
                  </a:lnTo>
                  <a:lnTo>
                    <a:pt x="0" y="553211"/>
                  </a:lnTo>
                  <a:close/>
                </a:path>
              </a:pathLst>
            </a:custGeom>
            <a:noFill/>
            <a:ln w="9144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53" name="CuadroTexto 17"/>
          <p:cNvSpPr/>
          <p:nvPr/>
        </p:nvSpPr>
        <p:spPr>
          <a:xfrm>
            <a:off x="352080" y="266400"/>
            <a:ext cx="8611200" cy="867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1" lang="es-ES" sz="2800" spc="-1" strike="noStrike">
                <a:solidFill>
                  <a:srgbClr val="000000"/>
                </a:solidFill>
                <a:latin typeface="Calibri"/>
              </a:rPr>
              <a:t>4.2.1. Libro blanco sobre gobernanza azul que recoja las principales recomendaciones para la toma de decisiones</a:t>
            </a:r>
            <a:endParaRPr b="0" lang="es-E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259920" y="933480"/>
            <a:ext cx="8224200" cy="1758600"/>
          </a:xfrm>
          <a:prstGeom prst="rect">
            <a:avLst/>
          </a:prstGeom>
          <a:noFill/>
          <a:ln w="0">
            <a:noFill/>
          </a:ln>
        </p:spPr>
        <p:txBody>
          <a:bodyPr lIns="0" rIns="0" tIns="613440" bIns="0" anchor="t">
            <a:noAutofit/>
          </a:bodyPr>
          <a:p>
            <a:pPr marL="669240">
              <a:lnSpc>
                <a:spcPct val="100000"/>
              </a:lnSpc>
              <a:spcBef>
                <a:spcPts val="105"/>
              </a:spcBef>
              <a:buNone/>
            </a:pPr>
            <a:r>
              <a:rPr b="1" lang="es-ES" sz="4400" spc="-1" strike="noStrike">
                <a:solidFill>
                  <a:srgbClr val="ffffff"/>
                </a:solidFill>
                <a:latin typeface="Arial"/>
              </a:rPr>
              <a:t>Contenido Libro</a:t>
            </a:r>
            <a:r>
              <a:rPr b="1" lang="es-ES" sz="4400" spc="-15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1" lang="es-ES" sz="4400" spc="-12" strike="noStrike">
                <a:solidFill>
                  <a:srgbClr val="ffffff"/>
                </a:solidFill>
                <a:latin typeface="Arial"/>
              </a:rPr>
              <a:t>Blanco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" name="object 3"/>
          <p:cNvSpPr/>
          <p:nvPr/>
        </p:nvSpPr>
        <p:spPr>
          <a:xfrm>
            <a:off x="916920" y="2291400"/>
            <a:ext cx="7243560" cy="1478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52560" bIns="0" anchor="t">
            <a:spAutoFit/>
          </a:bodyPr>
          <a:p>
            <a:pPr marL="12600" algn="just">
              <a:lnSpc>
                <a:spcPct val="90000"/>
              </a:lnSpc>
              <a:spcBef>
                <a:spcPts val="414"/>
              </a:spcBef>
              <a:buNone/>
              <a:tabLst>
                <a:tab algn="l" pos="0"/>
              </a:tabLst>
            </a:pPr>
            <a:r>
              <a:rPr b="0" lang="es-ES" sz="2600" spc="-1" strike="noStrike">
                <a:solidFill>
                  <a:srgbClr val="ffffff"/>
                </a:solidFill>
                <a:latin typeface="Arial"/>
              </a:rPr>
              <a:t>Se</a:t>
            </a:r>
            <a:r>
              <a:rPr b="0" lang="es-ES" sz="2600" spc="52" strike="noStrike">
                <a:solidFill>
                  <a:srgbClr val="ffffff"/>
                </a:solidFill>
                <a:latin typeface="Arial"/>
              </a:rPr>
              <a:t>  </a:t>
            </a:r>
            <a:r>
              <a:rPr b="0" lang="es-ES" sz="2600" spc="-1" strike="noStrike">
                <a:solidFill>
                  <a:srgbClr val="ffffff"/>
                </a:solidFill>
                <a:latin typeface="Arial"/>
              </a:rPr>
              <a:t>han</a:t>
            </a:r>
            <a:r>
              <a:rPr b="0" lang="es-ES" sz="2600" spc="52" strike="noStrike">
                <a:solidFill>
                  <a:srgbClr val="ffffff"/>
                </a:solidFill>
                <a:latin typeface="Arial"/>
              </a:rPr>
              <a:t>  </a:t>
            </a:r>
            <a:r>
              <a:rPr b="0" lang="es-ES" sz="2600" spc="-1" strike="noStrike">
                <a:solidFill>
                  <a:srgbClr val="ffffff"/>
                </a:solidFill>
                <a:latin typeface="Arial"/>
              </a:rPr>
              <a:t>identificado</a:t>
            </a:r>
            <a:r>
              <a:rPr b="0" lang="es-ES" sz="2600" spc="58" strike="noStrike">
                <a:solidFill>
                  <a:srgbClr val="ffffff"/>
                </a:solidFill>
                <a:latin typeface="Arial"/>
              </a:rPr>
              <a:t>  </a:t>
            </a:r>
            <a:r>
              <a:rPr b="0" lang="es-ES" sz="2600" spc="-1" strike="noStrike">
                <a:solidFill>
                  <a:srgbClr val="ffffff"/>
                </a:solidFill>
                <a:latin typeface="Arial"/>
              </a:rPr>
              <a:t>casos</a:t>
            </a:r>
            <a:r>
              <a:rPr b="0" lang="es-ES" sz="2600" spc="58" strike="noStrike">
                <a:solidFill>
                  <a:srgbClr val="ffffff"/>
                </a:solidFill>
                <a:latin typeface="Arial"/>
              </a:rPr>
              <a:t>  </a:t>
            </a:r>
            <a:r>
              <a:rPr b="0" lang="es-ES" sz="2600" spc="-1" strike="noStrike">
                <a:solidFill>
                  <a:srgbClr val="ffffff"/>
                </a:solidFill>
                <a:latin typeface="Arial"/>
              </a:rPr>
              <a:t>de</a:t>
            </a:r>
            <a:r>
              <a:rPr b="0" lang="es-ES" sz="2600" spc="58" strike="noStrike">
                <a:solidFill>
                  <a:srgbClr val="ffffff"/>
                </a:solidFill>
                <a:latin typeface="Arial"/>
              </a:rPr>
              <a:t>  </a:t>
            </a:r>
            <a:r>
              <a:rPr b="0" lang="es-ES" sz="2600" spc="-1" strike="noStrike">
                <a:solidFill>
                  <a:srgbClr val="ffffff"/>
                </a:solidFill>
                <a:latin typeface="Arial"/>
              </a:rPr>
              <a:t>éxito</a:t>
            </a:r>
            <a:r>
              <a:rPr b="0" lang="es-ES" sz="2600" spc="58" strike="noStrike">
                <a:solidFill>
                  <a:srgbClr val="ffffff"/>
                </a:solidFill>
                <a:latin typeface="Arial"/>
              </a:rPr>
              <a:t>  </a:t>
            </a:r>
            <a:r>
              <a:rPr b="0" lang="es-ES" sz="2600" spc="-1" strike="noStrike">
                <a:solidFill>
                  <a:srgbClr val="ffffff"/>
                </a:solidFill>
                <a:latin typeface="Arial"/>
              </a:rPr>
              <a:t>y</a:t>
            </a:r>
            <a:r>
              <a:rPr b="0" lang="es-ES" sz="2600" spc="52" strike="noStrike">
                <a:solidFill>
                  <a:srgbClr val="ffffff"/>
                </a:solidFill>
                <a:latin typeface="Arial"/>
              </a:rPr>
              <a:t>  </a:t>
            </a:r>
            <a:r>
              <a:rPr b="0" lang="es-ES" sz="2600" spc="-12" strike="noStrike">
                <a:solidFill>
                  <a:srgbClr val="ffffff"/>
                </a:solidFill>
                <a:latin typeface="Arial"/>
              </a:rPr>
              <a:t>buenas </a:t>
            </a:r>
            <a:r>
              <a:rPr b="0" lang="es-ES" sz="2600" spc="-1" strike="noStrike">
                <a:solidFill>
                  <a:srgbClr val="ffffff"/>
                </a:solidFill>
                <a:latin typeface="Arial"/>
              </a:rPr>
              <a:t>prácticas</a:t>
            </a:r>
            <a:r>
              <a:rPr b="0" lang="es-ES" sz="2600" spc="304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0" lang="es-ES" sz="2600" spc="-1" strike="noStrike">
                <a:solidFill>
                  <a:srgbClr val="ffffff"/>
                </a:solidFill>
                <a:latin typeface="Arial"/>
              </a:rPr>
              <a:t>que</a:t>
            </a:r>
            <a:r>
              <a:rPr b="0" lang="es-ES" sz="2600" spc="327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0" lang="es-ES" sz="2600" spc="-1" strike="noStrike">
                <a:solidFill>
                  <a:srgbClr val="ffffff"/>
                </a:solidFill>
                <a:latin typeface="Arial"/>
              </a:rPr>
              <a:t>sirvan</a:t>
            </a:r>
            <a:r>
              <a:rPr b="0" lang="es-ES" sz="2600" spc="327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0" lang="es-ES" sz="2600" spc="-1" strike="noStrike">
                <a:solidFill>
                  <a:srgbClr val="ffffff"/>
                </a:solidFill>
                <a:latin typeface="Arial"/>
              </a:rPr>
              <a:t>como</a:t>
            </a:r>
            <a:r>
              <a:rPr b="0" lang="es-ES" sz="2600" spc="313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0" lang="es-ES" sz="2600" spc="-1" strike="noStrike">
                <a:solidFill>
                  <a:srgbClr val="ffffff"/>
                </a:solidFill>
                <a:latin typeface="Arial"/>
              </a:rPr>
              <a:t>modelo</a:t>
            </a:r>
            <a:r>
              <a:rPr b="0" lang="es-ES" sz="2600" spc="338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0" lang="es-ES" sz="2600" spc="-1" strike="noStrike">
                <a:solidFill>
                  <a:srgbClr val="ffffff"/>
                </a:solidFill>
                <a:latin typeface="Arial"/>
              </a:rPr>
              <a:t>e</a:t>
            </a:r>
            <a:r>
              <a:rPr b="0" lang="es-ES" sz="2600" spc="327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0" lang="es-ES" sz="2600" spc="-12" strike="noStrike">
                <a:solidFill>
                  <a:srgbClr val="ffffff"/>
                </a:solidFill>
                <a:latin typeface="Arial"/>
              </a:rPr>
              <a:t>inspiración </a:t>
            </a:r>
            <a:r>
              <a:rPr b="0" lang="es-ES" sz="2600" spc="-1" strike="noStrike">
                <a:solidFill>
                  <a:srgbClr val="ffffff"/>
                </a:solidFill>
                <a:latin typeface="Arial"/>
              </a:rPr>
              <a:t>para</a:t>
            </a:r>
            <a:r>
              <a:rPr b="0" lang="es-ES" sz="2600" spc="333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0" lang="es-ES" sz="2600" spc="-1" strike="noStrike">
                <a:solidFill>
                  <a:srgbClr val="ffffff"/>
                </a:solidFill>
                <a:latin typeface="Arial"/>
              </a:rPr>
              <a:t>su</a:t>
            </a:r>
            <a:r>
              <a:rPr b="0" lang="es-ES" sz="2600" spc="344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0" lang="es-ES" sz="2600" spc="-1" strike="noStrike">
                <a:solidFill>
                  <a:srgbClr val="ffffff"/>
                </a:solidFill>
                <a:latin typeface="Arial"/>
              </a:rPr>
              <a:t>réplica</a:t>
            </a:r>
            <a:r>
              <a:rPr b="0" lang="es-ES" sz="2600" spc="352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0" lang="es-ES" sz="2600" spc="-1" strike="noStrike">
                <a:solidFill>
                  <a:srgbClr val="ffffff"/>
                </a:solidFill>
                <a:latin typeface="Arial"/>
              </a:rPr>
              <a:t>e</a:t>
            </a:r>
            <a:r>
              <a:rPr b="0" lang="es-ES" sz="2600" spc="347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0" lang="es-ES" sz="2600" spc="-1" strike="noStrike">
                <a:solidFill>
                  <a:srgbClr val="ffffff"/>
                </a:solidFill>
                <a:latin typeface="Arial"/>
              </a:rPr>
              <a:t>implementación</a:t>
            </a:r>
            <a:r>
              <a:rPr b="0" lang="es-ES" sz="2600" spc="358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0" lang="es-ES" sz="2600" spc="-1" strike="noStrike">
                <a:solidFill>
                  <a:srgbClr val="ffffff"/>
                </a:solidFill>
                <a:latin typeface="Arial"/>
              </a:rPr>
              <a:t>en</a:t>
            </a:r>
            <a:r>
              <a:rPr b="0" lang="es-ES" sz="2600" spc="344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0" lang="es-ES" sz="2600" spc="-1" strike="noStrike">
                <a:solidFill>
                  <a:srgbClr val="ffffff"/>
                </a:solidFill>
                <a:latin typeface="Arial"/>
              </a:rPr>
              <a:t>el</a:t>
            </a:r>
            <a:r>
              <a:rPr b="0" lang="es-ES" sz="2600" spc="347" strike="noStrike">
                <a:solidFill>
                  <a:srgbClr val="ffffff"/>
                </a:solidFill>
                <a:latin typeface="Arial"/>
              </a:rPr>
              <a:t> </a:t>
            </a:r>
            <a:r>
              <a:rPr b="0" lang="es-ES" sz="2600" spc="-12" strike="noStrike">
                <a:solidFill>
                  <a:srgbClr val="ffffff"/>
                </a:solidFill>
                <a:latin typeface="Arial"/>
              </a:rPr>
              <a:t>espacio transfronterizo.</a:t>
            </a:r>
            <a:endParaRPr b="0" lang="es-ES" sz="2600" spc="-1" strike="noStrike">
              <a:latin typeface="Arial"/>
            </a:endParaRPr>
          </a:p>
        </p:txBody>
      </p:sp>
      <p:grpSp>
        <p:nvGrpSpPr>
          <p:cNvPr id="156" name="object 4"/>
          <p:cNvGrpSpPr/>
          <p:nvPr/>
        </p:nvGrpSpPr>
        <p:grpSpPr>
          <a:xfrm>
            <a:off x="1497960" y="3965400"/>
            <a:ext cx="5657040" cy="2436840"/>
            <a:chOff x="1497960" y="3965400"/>
            <a:chExt cx="5657040" cy="2436840"/>
          </a:xfrm>
        </p:grpSpPr>
        <p:pic>
          <p:nvPicPr>
            <p:cNvPr id="157" name="object 5" descr=""/>
            <p:cNvPicPr/>
            <p:nvPr/>
          </p:nvPicPr>
          <p:blipFill>
            <a:blip r:embed="rId1"/>
            <a:stretch/>
          </p:blipFill>
          <p:spPr>
            <a:xfrm>
              <a:off x="2604600" y="4260960"/>
              <a:ext cx="1698840" cy="6091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58" name="object 6"/>
            <p:cNvSpPr/>
            <p:nvPr/>
          </p:nvSpPr>
          <p:spPr>
            <a:xfrm>
              <a:off x="2603160" y="4259520"/>
              <a:ext cx="1702080" cy="612360"/>
            </a:xfrm>
            <a:custGeom>
              <a:avLst/>
              <a:gdLst/>
              <a:ahLst/>
              <a:rect l="l" t="t" r="r" b="b"/>
              <a:pathLst>
                <a:path w="1702435" h="612775">
                  <a:moveTo>
                    <a:pt x="0" y="612648"/>
                  </a:moveTo>
                  <a:lnTo>
                    <a:pt x="1702308" y="612648"/>
                  </a:lnTo>
                  <a:lnTo>
                    <a:pt x="1702308" y="0"/>
                  </a:lnTo>
                  <a:lnTo>
                    <a:pt x="0" y="0"/>
                  </a:lnTo>
                  <a:lnTo>
                    <a:pt x="0" y="612648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59" name="object 7" descr=""/>
            <p:cNvPicPr/>
            <p:nvPr/>
          </p:nvPicPr>
          <p:blipFill>
            <a:blip r:embed="rId2"/>
            <a:stretch/>
          </p:blipFill>
          <p:spPr>
            <a:xfrm>
              <a:off x="4189320" y="3965400"/>
              <a:ext cx="990360" cy="9795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60" name="object 8" descr=""/>
            <p:cNvPicPr/>
            <p:nvPr/>
          </p:nvPicPr>
          <p:blipFill>
            <a:blip r:embed="rId3"/>
            <a:stretch/>
          </p:blipFill>
          <p:spPr>
            <a:xfrm>
              <a:off x="5032080" y="4084200"/>
              <a:ext cx="933840" cy="9612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61" name="object 9"/>
            <p:cNvSpPr/>
            <p:nvPr/>
          </p:nvSpPr>
          <p:spPr>
            <a:xfrm>
              <a:off x="5030640" y="4082760"/>
              <a:ext cx="937080" cy="964800"/>
            </a:xfrm>
            <a:custGeom>
              <a:avLst/>
              <a:gdLst/>
              <a:ahLst/>
              <a:rect l="l" t="t" r="r" b="b"/>
              <a:pathLst>
                <a:path w="937260" h="965200">
                  <a:moveTo>
                    <a:pt x="0" y="964691"/>
                  </a:moveTo>
                  <a:lnTo>
                    <a:pt x="937260" y="964691"/>
                  </a:lnTo>
                  <a:lnTo>
                    <a:pt x="937260" y="0"/>
                  </a:lnTo>
                  <a:lnTo>
                    <a:pt x="0" y="0"/>
                  </a:lnTo>
                  <a:lnTo>
                    <a:pt x="0" y="964691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62" name="object 10" descr=""/>
            <p:cNvPicPr/>
            <p:nvPr/>
          </p:nvPicPr>
          <p:blipFill>
            <a:blip r:embed="rId4"/>
            <a:stretch/>
          </p:blipFill>
          <p:spPr>
            <a:xfrm>
              <a:off x="2604600" y="4971240"/>
              <a:ext cx="1362240" cy="5756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63" name="object 11"/>
            <p:cNvSpPr/>
            <p:nvPr/>
          </p:nvSpPr>
          <p:spPr>
            <a:xfrm>
              <a:off x="2603160" y="4969800"/>
              <a:ext cx="1365480" cy="578880"/>
            </a:xfrm>
            <a:custGeom>
              <a:avLst/>
              <a:gdLst/>
              <a:ahLst/>
              <a:rect l="l" t="t" r="r" b="b"/>
              <a:pathLst>
                <a:path w="1365885" h="579120">
                  <a:moveTo>
                    <a:pt x="0" y="579120"/>
                  </a:moveTo>
                  <a:lnTo>
                    <a:pt x="1365504" y="579120"/>
                  </a:lnTo>
                  <a:lnTo>
                    <a:pt x="1365504" y="0"/>
                  </a:lnTo>
                  <a:lnTo>
                    <a:pt x="0" y="0"/>
                  </a:lnTo>
                  <a:lnTo>
                    <a:pt x="0" y="57912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64" name="object 12" descr=""/>
            <p:cNvPicPr/>
            <p:nvPr/>
          </p:nvPicPr>
          <p:blipFill>
            <a:blip r:embed="rId5"/>
            <a:stretch/>
          </p:blipFill>
          <p:spPr>
            <a:xfrm>
              <a:off x="4684680" y="5579280"/>
              <a:ext cx="1281240" cy="8211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65" name="object 13"/>
            <p:cNvSpPr/>
            <p:nvPr/>
          </p:nvSpPr>
          <p:spPr>
            <a:xfrm>
              <a:off x="4683240" y="5577840"/>
              <a:ext cx="1284840" cy="824400"/>
            </a:xfrm>
            <a:custGeom>
              <a:avLst/>
              <a:gdLst/>
              <a:ahLst/>
              <a:rect l="l" t="t" r="r" b="b"/>
              <a:pathLst>
                <a:path w="1285239" h="824864">
                  <a:moveTo>
                    <a:pt x="0" y="824484"/>
                  </a:moveTo>
                  <a:lnTo>
                    <a:pt x="1284731" y="824484"/>
                  </a:lnTo>
                  <a:lnTo>
                    <a:pt x="1284731" y="0"/>
                  </a:lnTo>
                  <a:lnTo>
                    <a:pt x="0" y="0"/>
                  </a:lnTo>
                  <a:lnTo>
                    <a:pt x="0" y="824484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66" name="object 14" descr=""/>
            <p:cNvPicPr/>
            <p:nvPr/>
          </p:nvPicPr>
          <p:blipFill>
            <a:blip r:embed="rId6"/>
            <a:stretch/>
          </p:blipFill>
          <p:spPr>
            <a:xfrm>
              <a:off x="3646800" y="5020200"/>
              <a:ext cx="1316520" cy="7419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67" name="object 15"/>
            <p:cNvSpPr/>
            <p:nvPr/>
          </p:nvSpPr>
          <p:spPr>
            <a:xfrm>
              <a:off x="3645360" y="5018400"/>
              <a:ext cx="1319760" cy="745200"/>
            </a:xfrm>
            <a:custGeom>
              <a:avLst/>
              <a:gdLst/>
              <a:ahLst/>
              <a:rect l="l" t="t" r="r" b="b"/>
              <a:pathLst>
                <a:path w="1320164" h="745489">
                  <a:moveTo>
                    <a:pt x="0" y="745236"/>
                  </a:moveTo>
                  <a:lnTo>
                    <a:pt x="1319784" y="745236"/>
                  </a:lnTo>
                  <a:lnTo>
                    <a:pt x="1319784" y="0"/>
                  </a:lnTo>
                  <a:lnTo>
                    <a:pt x="0" y="0"/>
                  </a:lnTo>
                  <a:lnTo>
                    <a:pt x="0" y="745236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68" name="object 16" descr=""/>
            <p:cNvPicPr/>
            <p:nvPr/>
          </p:nvPicPr>
          <p:blipFill>
            <a:blip r:embed="rId7"/>
            <a:stretch/>
          </p:blipFill>
          <p:spPr>
            <a:xfrm>
              <a:off x="5625000" y="5102280"/>
              <a:ext cx="1528200" cy="5770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69" name="object 17"/>
            <p:cNvSpPr/>
            <p:nvPr/>
          </p:nvSpPr>
          <p:spPr>
            <a:xfrm>
              <a:off x="5623560" y="5100840"/>
              <a:ext cx="1531440" cy="580680"/>
            </a:xfrm>
            <a:custGeom>
              <a:avLst/>
              <a:gdLst/>
              <a:ahLst/>
              <a:rect l="l" t="t" r="r" b="b"/>
              <a:pathLst>
                <a:path w="1531620" h="581025">
                  <a:moveTo>
                    <a:pt x="0" y="580644"/>
                  </a:moveTo>
                  <a:lnTo>
                    <a:pt x="1531619" y="580644"/>
                  </a:lnTo>
                  <a:lnTo>
                    <a:pt x="1531619" y="0"/>
                  </a:lnTo>
                  <a:lnTo>
                    <a:pt x="0" y="0"/>
                  </a:lnTo>
                  <a:lnTo>
                    <a:pt x="0" y="580644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70" name="object 18" descr=""/>
            <p:cNvPicPr/>
            <p:nvPr/>
          </p:nvPicPr>
          <p:blipFill>
            <a:blip r:embed="rId8"/>
            <a:stretch/>
          </p:blipFill>
          <p:spPr>
            <a:xfrm>
              <a:off x="1499760" y="5486400"/>
              <a:ext cx="1493280" cy="7693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71" name="object 19"/>
            <p:cNvSpPr/>
            <p:nvPr/>
          </p:nvSpPr>
          <p:spPr>
            <a:xfrm>
              <a:off x="1497960" y="5484960"/>
              <a:ext cx="1496160" cy="772560"/>
            </a:xfrm>
            <a:custGeom>
              <a:avLst/>
              <a:gdLst/>
              <a:ahLst/>
              <a:rect l="l" t="t" r="r" b="b"/>
              <a:pathLst>
                <a:path w="1496695" h="772795">
                  <a:moveTo>
                    <a:pt x="0" y="772668"/>
                  </a:moveTo>
                  <a:lnTo>
                    <a:pt x="1496568" y="772668"/>
                  </a:lnTo>
                  <a:lnTo>
                    <a:pt x="1496568" y="0"/>
                  </a:lnTo>
                  <a:lnTo>
                    <a:pt x="0" y="0"/>
                  </a:lnTo>
                  <a:lnTo>
                    <a:pt x="0" y="772668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72" name="object 20" descr=""/>
            <p:cNvPicPr/>
            <p:nvPr/>
          </p:nvPicPr>
          <p:blipFill>
            <a:blip r:embed="rId9"/>
            <a:stretch/>
          </p:blipFill>
          <p:spPr>
            <a:xfrm>
              <a:off x="2941200" y="5798880"/>
              <a:ext cx="1743120" cy="36396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73" name="CuadroTexto 20"/>
          <p:cNvSpPr/>
          <p:nvPr/>
        </p:nvSpPr>
        <p:spPr>
          <a:xfrm>
            <a:off x="352080" y="398880"/>
            <a:ext cx="8611200" cy="867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1" lang="es-ES" sz="2800" spc="-1" strike="noStrike">
                <a:solidFill>
                  <a:srgbClr val="ffffff"/>
                </a:solidFill>
                <a:latin typeface="Calibri"/>
              </a:rPr>
              <a:t>4.2.1. Libro blanco sobre gobernanza azul que recoja las principales recomendaciones para la toma de decisiones</a:t>
            </a:r>
            <a:endParaRPr b="0" lang="es-E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object 2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259920" y="969480"/>
            <a:ext cx="8224200" cy="1591200"/>
          </a:xfrm>
          <a:prstGeom prst="rect">
            <a:avLst/>
          </a:prstGeom>
          <a:noFill/>
          <a:ln w="0">
            <a:noFill/>
          </a:ln>
        </p:spPr>
        <p:txBody>
          <a:bodyPr lIns="0" rIns="0" tIns="446040" bIns="0" anchor="t">
            <a:noAutofit/>
          </a:bodyPr>
          <a:p>
            <a:pPr marL="669240">
              <a:lnSpc>
                <a:spcPct val="100000"/>
              </a:lnSpc>
              <a:spcBef>
                <a:spcPts val="105"/>
              </a:spcBef>
              <a:buNone/>
            </a:pPr>
            <a:r>
              <a:rPr b="1" lang="es-ES" sz="4400" spc="-1" strike="noStrike">
                <a:solidFill>
                  <a:srgbClr val="00528a"/>
                </a:solidFill>
                <a:latin typeface="Arial"/>
              </a:rPr>
              <a:t>Contenido Libro </a:t>
            </a:r>
            <a:r>
              <a:rPr b="1" lang="es-ES" sz="4400" spc="-12" strike="noStrike">
                <a:solidFill>
                  <a:srgbClr val="00528a"/>
                </a:solidFill>
                <a:latin typeface="Arial"/>
              </a:rPr>
              <a:t>Blanco</a:t>
            </a:r>
            <a:endParaRPr b="0" lang="es-E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6" name="object 4"/>
          <p:cNvSpPr/>
          <p:nvPr/>
        </p:nvSpPr>
        <p:spPr>
          <a:xfrm>
            <a:off x="853920" y="2118600"/>
            <a:ext cx="7005600" cy="219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52560" bIns="0" anchor="t">
            <a:spAutoFit/>
          </a:bodyPr>
          <a:p>
            <a:pPr marL="12600" algn="just">
              <a:lnSpc>
                <a:spcPct val="90000"/>
              </a:lnSpc>
              <a:spcBef>
                <a:spcPts val="414"/>
              </a:spcBef>
              <a:buNone/>
              <a:tabLst>
                <a:tab algn="l" pos="0"/>
              </a:tabLst>
            </a:pPr>
            <a:r>
              <a:rPr b="0" lang="es-ES" sz="2600" spc="-1" strike="noStrike">
                <a:solidFill>
                  <a:srgbClr val="00528a"/>
                </a:solidFill>
                <a:latin typeface="Arial"/>
              </a:rPr>
              <a:t>Por</a:t>
            </a:r>
            <a:r>
              <a:rPr b="0" lang="es-ES" sz="2600" spc="619" strike="noStrike">
                <a:solidFill>
                  <a:srgbClr val="00528a"/>
                </a:solidFill>
                <a:latin typeface="Arial"/>
              </a:rPr>
              <a:t>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</a:rPr>
              <a:t>último,</a:t>
            </a:r>
            <a:r>
              <a:rPr b="0" lang="es-ES" sz="2600" spc="619" strike="noStrike">
                <a:solidFill>
                  <a:srgbClr val="00528a"/>
                </a:solidFill>
                <a:latin typeface="Arial"/>
              </a:rPr>
              <a:t>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</a:rPr>
              <a:t>por</a:t>
            </a:r>
            <a:r>
              <a:rPr b="0" lang="es-ES" sz="2600" spc="619" strike="noStrike">
                <a:solidFill>
                  <a:srgbClr val="00528a"/>
                </a:solidFill>
                <a:latin typeface="Arial"/>
              </a:rPr>
              <a:t>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</a:rPr>
              <a:t>cada</a:t>
            </a:r>
            <a:r>
              <a:rPr b="0" lang="es-ES" sz="2600" spc="619" strike="noStrike">
                <a:solidFill>
                  <a:srgbClr val="00528a"/>
                </a:solidFill>
                <a:latin typeface="Arial"/>
              </a:rPr>
              <a:t>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</a:rPr>
              <a:t>bloque</a:t>
            </a:r>
            <a:r>
              <a:rPr b="0" lang="es-ES" sz="2600" spc="613" strike="noStrike">
                <a:solidFill>
                  <a:srgbClr val="00528a"/>
                </a:solidFill>
                <a:latin typeface="Arial"/>
              </a:rPr>
              <a:t>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</a:rPr>
              <a:t>se</a:t>
            </a:r>
            <a:r>
              <a:rPr b="0" lang="es-ES" sz="2600" spc="608" strike="noStrike">
                <a:solidFill>
                  <a:srgbClr val="00528a"/>
                </a:solidFill>
                <a:latin typeface="Arial"/>
              </a:rPr>
              <a:t>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</a:rPr>
              <a:t>recogen</a:t>
            </a:r>
            <a:r>
              <a:rPr b="0" lang="es-ES" sz="2600" spc="613" strike="noStrike">
                <a:solidFill>
                  <a:srgbClr val="00528a"/>
                </a:solidFill>
                <a:latin typeface="Arial"/>
              </a:rPr>
              <a:t> </a:t>
            </a:r>
            <a:r>
              <a:rPr b="0" lang="es-ES" sz="2600" spc="-26" strike="noStrike">
                <a:solidFill>
                  <a:srgbClr val="00528a"/>
                </a:solidFill>
                <a:latin typeface="Arial"/>
              </a:rPr>
              <a:t>una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</a:rPr>
              <a:t>serie</a:t>
            </a:r>
            <a:r>
              <a:rPr b="0" lang="es-ES" sz="2600" spc="117" strike="noStrike">
                <a:solidFill>
                  <a:srgbClr val="00528a"/>
                </a:solidFill>
                <a:latin typeface="Arial"/>
              </a:rPr>
              <a:t> 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</a:rPr>
              <a:t>de</a:t>
            </a:r>
            <a:r>
              <a:rPr b="0" lang="es-ES" sz="2600" spc="123" strike="noStrike">
                <a:solidFill>
                  <a:srgbClr val="00528a"/>
                </a:solidFill>
                <a:latin typeface="Arial"/>
              </a:rPr>
              <a:t>  </a:t>
            </a:r>
            <a:r>
              <a:rPr b="1" lang="es-ES" sz="2600" spc="-1" strike="noStrike">
                <a:solidFill>
                  <a:srgbClr val="00528a"/>
                </a:solidFill>
                <a:latin typeface="Arial"/>
              </a:rPr>
              <a:t>recomendaciones</a:t>
            </a:r>
            <a:r>
              <a:rPr b="1" lang="es-ES" sz="2600" spc="123" strike="noStrike">
                <a:solidFill>
                  <a:srgbClr val="00528a"/>
                </a:solidFill>
                <a:latin typeface="Arial"/>
              </a:rPr>
              <a:t>  </a:t>
            </a:r>
            <a:r>
              <a:rPr b="1" lang="es-ES" sz="2600" spc="-1" strike="noStrike">
                <a:solidFill>
                  <a:srgbClr val="00528a"/>
                </a:solidFill>
                <a:latin typeface="Arial"/>
              </a:rPr>
              <a:t>o</a:t>
            </a:r>
            <a:r>
              <a:rPr b="1" lang="es-ES" sz="2600" spc="123" strike="noStrike">
                <a:solidFill>
                  <a:srgbClr val="00528a"/>
                </a:solidFill>
                <a:latin typeface="Arial"/>
              </a:rPr>
              <a:t>  </a:t>
            </a:r>
            <a:r>
              <a:rPr b="1" lang="es-ES" sz="2600" spc="-1" strike="noStrike">
                <a:solidFill>
                  <a:srgbClr val="00528a"/>
                </a:solidFill>
                <a:latin typeface="Arial"/>
              </a:rPr>
              <a:t>acciones</a:t>
            </a:r>
            <a:r>
              <a:rPr b="1" lang="es-ES" sz="2600" spc="128" strike="noStrike">
                <a:solidFill>
                  <a:srgbClr val="00528a"/>
                </a:solidFill>
                <a:latin typeface="Arial"/>
              </a:rPr>
              <a:t>  </a:t>
            </a:r>
            <a:r>
              <a:rPr b="1" lang="es-ES" sz="2600" spc="-35" strike="noStrike">
                <a:solidFill>
                  <a:srgbClr val="00528a"/>
                </a:solidFill>
                <a:latin typeface="Arial"/>
              </a:rPr>
              <a:t>de </a:t>
            </a:r>
            <a:r>
              <a:rPr b="1" lang="es-ES" sz="2600" spc="-1" strike="noStrike">
                <a:solidFill>
                  <a:srgbClr val="00528a"/>
                </a:solidFill>
                <a:latin typeface="Arial"/>
              </a:rPr>
              <a:t>mejora</a:t>
            </a:r>
            <a:r>
              <a:rPr b="1" lang="es-ES" sz="2600" spc="58" strike="noStrike">
                <a:solidFill>
                  <a:srgbClr val="00528a"/>
                </a:solidFill>
                <a:latin typeface="Arial"/>
              </a:rPr>
              <a:t> </a:t>
            </a:r>
            <a:r>
              <a:rPr b="1" lang="es-ES" sz="2600" spc="-1" strike="noStrike">
                <a:solidFill>
                  <a:srgbClr val="00528a"/>
                </a:solidFill>
                <a:latin typeface="Arial"/>
              </a:rPr>
              <a:t>dirigidas</a:t>
            </a:r>
            <a:r>
              <a:rPr b="1" lang="es-ES" sz="2600" spc="72" strike="noStrike">
                <a:solidFill>
                  <a:srgbClr val="00528a"/>
                </a:solidFill>
                <a:latin typeface="Arial"/>
              </a:rPr>
              <a:t>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</a:rPr>
              <a:t>a</a:t>
            </a:r>
            <a:r>
              <a:rPr b="0" lang="es-ES" sz="2600" spc="72" strike="noStrike">
                <a:solidFill>
                  <a:srgbClr val="00528a"/>
                </a:solidFill>
                <a:latin typeface="Arial"/>
              </a:rPr>
              <a:t>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</a:rPr>
              <a:t>los</a:t>
            </a:r>
            <a:r>
              <a:rPr b="0" lang="es-ES" sz="2600" spc="72" strike="noStrike">
                <a:solidFill>
                  <a:srgbClr val="00528a"/>
                </a:solidFill>
                <a:latin typeface="Arial"/>
              </a:rPr>
              <a:t>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</a:rPr>
              <a:t>decisores</a:t>
            </a:r>
            <a:r>
              <a:rPr b="0" lang="es-ES" sz="2600" spc="77" strike="noStrike">
                <a:solidFill>
                  <a:srgbClr val="00528a"/>
                </a:solidFill>
                <a:latin typeface="Arial"/>
              </a:rPr>
              <a:t>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</a:rPr>
              <a:t>políticos</a:t>
            </a:r>
            <a:r>
              <a:rPr b="0" lang="es-ES" sz="2600" spc="83" strike="noStrike">
                <a:solidFill>
                  <a:srgbClr val="00528a"/>
                </a:solidFill>
                <a:latin typeface="Arial"/>
              </a:rPr>
              <a:t> </a:t>
            </a:r>
            <a:r>
              <a:rPr b="0" lang="es-ES" sz="2600" spc="-21" strike="noStrike">
                <a:solidFill>
                  <a:srgbClr val="00528a"/>
                </a:solidFill>
                <a:latin typeface="Arial"/>
              </a:rPr>
              <a:t>para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</a:rPr>
              <a:t>la</a:t>
            </a:r>
            <a:r>
              <a:rPr b="0" lang="es-ES" sz="2600" spc="562" strike="noStrike">
                <a:solidFill>
                  <a:srgbClr val="00528a"/>
                </a:solidFill>
                <a:latin typeface="Arial"/>
              </a:rPr>
              <a:t>  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</a:rPr>
              <a:t>adopción</a:t>
            </a:r>
            <a:r>
              <a:rPr b="0" lang="es-ES" sz="2600" spc="574" strike="noStrike">
                <a:solidFill>
                  <a:srgbClr val="00528a"/>
                </a:solidFill>
                <a:latin typeface="Arial"/>
              </a:rPr>
              <a:t>  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</a:rPr>
              <a:t>de</a:t>
            </a:r>
            <a:r>
              <a:rPr b="0" lang="es-ES" sz="2600" spc="562" strike="noStrike">
                <a:solidFill>
                  <a:srgbClr val="00528a"/>
                </a:solidFill>
                <a:latin typeface="Arial"/>
              </a:rPr>
              <a:t>  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</a:rPr>
              <a:t>medidas</a:t>
            </a:r>
            <a:r>
              <a:rPr b="0" lang="es-ES" sz="2600" spc="568" strike="noStrike">
                <a:solidFill>
                  <a:srgbClr val="00528a"/>
                </a:solidFill>
                <a:latin typeface="Arial"/>
              </a:rPr>
              <a:t>   </a:t>
            </a:r>
            <a:r>
              <a:rPr b="0" lang="es-ES" sz="2600" spc="-12" strike="noStrike">
                <a:solidFill>
                  <a:srgbClr val="00528a"/>
                </a:solidFill>
                <a:latin typeface="Arial"/>
              </a:rPr>
              <a:t>estratégicas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</a:rPr>
              <a:t>orientadas</a:t>
            </a:r>
            <a:r>
              <a:rPr b="0" lang="es-ES" sz="2600" spc="242" strike="noStrike">
                <a:solidFill>
                  <a:srgbClr val="00528a"/>
                </a:solidFill>
                <a:latin typeface="Arial"/>
              </a:rPr>
              <a:t>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</a:rPr>
              <a:t>a</a:t>
            </a:r>
            <a:r>
              <a:rPr b="0" lang="es-ES" sz="2600" spc="259" strike="noStrike">
                <a:solidFill>
                  <a:srgbClr val="00528a"/>
                </a:solidFill>
                <a:latin typeface="Arial"/>
              </a:rPr>
              <a:t>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</a:rPr>
              <a:t>la</a:t>
            </a:r>
            <a:r>
              <a:rPr b="0" lang="es-ES" sz="2600" spc="273" strike="noStrike">
                <a:solidFill>
                  <a:srgbClr val="00528a"/>
                </a:solidFill>
                <a:latin typeface="Arial"/>
              </a:rPr>
              <a:t>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</a:rPr>
              <a:t>consecución</a:t>
            </a:r>
            <a:r>
              <a:rPr b="0" lang="es-ES" sz="2600" spc="273" strike="noStrike">
                <a:solidFill>
                  <a:srgbClr val="00528a"/>
                </a:solidFill>
                <a:latin typeface="Arial"/>
              </a:rPr>
              <a:t>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</a:rPr>
              <a:t>de</a:t>
            </a:r>
            <a:r>
              <a:rPr b="0" lang="es-ES" sz="2600" spc="259" strike="noStrike">
                <a:solidFill>
                  <a:srgbClr val="00528a"/>
                </a:solidFill>
                <a:latin typeface="Arial"/>
              </a:rPr>
              <a:t>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</a:rPr>
              <a:t>los</a:t>
            </a:r>
            <a:r>
              <a:rPr b="0" lang="es-ES" sz="2600" spc="262" strike="noStrike">
                <a:solidFill>
                  <a:srgbClr val="00528a"/>
                </a:solidFill>
                <a:latin typeface="Arial"/>
              </a:rPr>
              <a:t>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</a:rPr>
              <a:t>objetivos</a:t>
            </a:r>
            <a:r>
              <a:rPr b="0" lang="es-ES" sz="2600" spc="267" strike="noStrike">
                <a:solidFill>
                  <a:srgbClr val="00528a"/>
                </a:solidFill>
                <a:latin typeface="Arial"/>
              </a:rPr>
              <a:t> </a:t>
            </a:r>
            <a:r>
              <a:rPr b="0" lang="es-ES" sz="2600" spc="-52" strike="noStrike">
                <a:solidFill>
                  <a:srgbClr val="00528a"/>
                </a:solidFill>
                <a:latin typeface="Arial"/>
              </a:rPr>
              <a:t>y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</a:rPr>
              <a:t>sectores</a:t>
            </a:r>
            <a:r>
              <a:rPr b="0" lang="es-ES" sz="2600" spc="-21" strike="noStrike">
                <a:solidFill>
                  <a:srgbClr val="00528a"/>
                </a:solidFill>
                <a:latin typeface="Arial"/>
              </a:rPr>
              <a:t> </a:t>
            </a:r>
            <a:r>
              <a:rPr b="0" lang="es-ES" sz="2600" spc="-1" strike="noStrike">
                <a:solidFill>
                  <a:srgbClr val="00528a"/>
                </a:solidFill>
                <a:latin typeface="Arial"/>
              </a:rPr>
              <a:t>del proyecto</a:t>
            </a:r>
            <a:r>
              <a:rPr b="0" lang="es-ES" sz="2600" spc="-160" strike="noStrike">
                <a:solidFill>
                  <a:srgbClr val="00528a"/>
                </a:solidFill>
                <a:latin typeface="Arial"/>
              </a:rPr>
              <a:t> </a:t>
            </a:r>
            <a:r>
              <a:rPr b="0" lang="es-ES" sz="2600" spc="-12" strike="noStrike">
                <a:solidFill>
                  <a:srgbClr val="00528a"/>
                </a:solidFill>
                <a:latin typeface="Arial"/>
              </a:rPr>
              <a:t>ATLAZUL.</a:t>
            </a:r>
            <a:endParaRPr b="0" lang="es-ES" sz="2600" spc="-1" strike="noStrike">
              <a:latin typeface="Arial"/>
            </a:endParaRPr>
          </a:p>
        </p:txBody>
      </p:sp>
      <p:pic>
        <p:nvPicPr>
          <p:cNvPr id="177" name="object 5" descr=""/>
          <p:cNvPicPr/>
          <p:nvPr/>
        </p:nvPicPr>
        <p:blipFill>
          <a:blip r:embed="rId2"/>
          <a:stretch/>
        </p:blipFill>
        <p:spPr>
          <a:xfrm>
            <a:off x="4836600" y="4594320"/>
            <a:ext cx="1771920" cy="864000"/>
          </a:xfrm>
          <a:prstGeom prst="rect">
            <a:avLst/>
          </a:prstGeom>
          <a:ln w="0">
            <a:noFill/>
          </a:ln>
        </p:spPr>
      </p:pic>
      <p:grpSp>
        <p:nvGrpSpPr>
          <p:cNvPr id="178" name="object 6"/>
          <p:cNvGrpSpPr/>
          <p:nvPr/>
        </p:nvGrpSpPr>
        <p:grpSpPr>
          <a:xfrm>
            <a:off x="6419520" y="5104440"/>
            <a:ext cx="2439720" cy="1661760"/>
            <a:chOff x="6419520" y="5104440"/>
            <a:chExt cx="2439720" cy="1661760"/>
          </a:xfrm>
        </p:grpSpPr>
        <p:pic>
          <p:nvPicPr>
            <p:cNvPr id="179" name="object 7" descr=""/>
            <p:cNvPicPr/>
            <p:nvPr/>
          </p:nvPicPr>
          <p:blipFill>
            <a:blip r:embed="rId3"/>
            <a:stretch/>
          </p:blipFill>
          <p:spPr>
            <a:xfrm>
              <a:off x="7250400" y="5104440"/>
              <a:ext cx="1608840" cy="8866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80" name="object 8" descr=""/>
            <p:cNvPicPr/>
            <p:nvPr/>
          </p:nvPicPr>
          <p:blipFill>
            <a:blip r:embed="rId4"/>
            <a:stretch/>
          </p:blipFill>
          <p:spPr>
            <a:xfrm>
              <a:off x="6419520" y="6018120"/>
              <a:ext cx="1610280" cy="74808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81" name="object 9"/>
          <p:cNvGrpSpPr/>
          <p:nvPr/>
        </p:nvGrpSpPr>
        <p:grpSpPr>
          <a:xfrm>
            <a:off x="74520" y="4680360"/>
            <a:ext cx="4411800" cy="1996560"/>
            <a:chOff x="74520" y="4680360"/>
            <a:chExt cx="4411800" cy="1996560"/>
          </a:xfrm>
        </p:grpSpPr>
        <p:pic>
          <p:nvPicPr>
            <p:cNvPr id="182" name="object 10" descr=""/>
            <p:cNvPicPr/>
            <p:nvPr/>
          </p:nvPicPr>
          <p:blipFill>
            <a:blip r:embed="rId5"/>
            <a:stretch/>
          </p:blipFill>
          <p:spPr>
            <a:xfrm>
              <a:off x="2915280" y="5693040"/>
              <a:ext cx="1571040" cy="9838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83" name="object 11" descr=""/>
            <p:cNvPicPr/>
            <p:nvPr/>
          </p:nvPicPr>
          <p:blipFill>
            <a:blip r:embed="rId6"/>
            <a:stretch/>
          </p:blipFill>
          <p:spPr>
            <a:xfrm>
              <a:off x="1952280" y="4742280"/>
              <a:ext cx="1627200" cy="9651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84" name="object 12" descr=""/>
            <p:cNvPicPr/>
            <p:nvPr/>
          </p:nvPicPr>
          <p:blipFill>
            <a:blip r:embed="rId7"/>
            <a:stretch/>
          </p:blipFill>
          <p:spPr>
            <a:xfrm>
              <a:off x="74520" y="4680360"/>
              <a:ext cx="1666080" cy="8640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85" name="object 13" descr=""/>
            <p:cNvPicPr/>
            <p:nvPr/>
          </p:nvPicPr>
          <p:blipFill>
            <a:blip r:embed="rId8"/>
            <a:stretch/>
          </p:blipFill>
          <p:spPr>
            <a:xfrm>
              <a:off x="588240" y="5544360"/>
              <a:ext cx="1713600" cy="113256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86" name="CuadroTexto 13"/>
          <p:cNvSpPr/>
          <p:nvPr/>
        </p:nvSpPr>
        <p:spPr>
          <a:xfrm>
            <a:off x="352080" y="398880"/>
            <a:ext cx="8611200" cy="867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1" lang="es-ES" sz="2800" spc="-1" strike="noStrike">
                <a:solidFill>
                  <a:srgbClr val="000000"/>
                </a:solidFill>
                <a:latin typeface="Calibri"/>
              </a:rPr>
              <a:t>4.2.1. Libro blanco sobre gobernanza azul que recoja las principales recomendaciones para la toma de decisiones</a:t>
            </a:r>
            <a:endParaRPr b="0" lang="es-E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</TotalTime>
  <Application>LibreOffice/7.2.5.2$Windows_X86_64 LibreOffice_project/499f9727c189e6ef3471021d6132d4c694f357e5</Application>
  <AppVersion>15.0000</AppVersion>
  <Words>1078</Words>
  <Paragraphs>89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2023-05-29T12:30:23Z</dcterms:created>
  <dc:creator>Diseño Comunicación y Diseño</dc:creator>
  <dc:description/>
  <dc:language>es-ES</dc:language>
  <cp:lastModifiedBy/>
  <dcterms:modified xsi:type="dcterms:W3CDTF">2023-06-06T08:44:37Z</dcterms:modified>
  <cp:revision>39</cp:revision>
  <dc:subject/>
  <dc:title>Título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Panorámica</vt:lpwstr>
  </property>
  <property fmtid="{D5CDD505-2E9C-101B-9397-08002B2CF9AE}" pid="3" name="Slides">
    <vt:i4>15</vt:i4>
  </property>
</Properties>
</file>