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61" r:id="rId7"/>
    <p:sldId id="262" r:id="rId8"/>
    <p:sldId id="263" r:id="rId9"/>
    <p:sldId id="258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6D456-7624-42D3-A6F4-2AEA6FA688C8}" v="17" dt="2023-05-29T12:37:55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entas Comunicación y Diseño" userId="2663654deb35b12c" providerId="LiveId" clId="{24FA1D57-C4A5-4E55-8AE4-F4B48B83FC3D}"/>
    <pc:docChg chg="custSel modSld">
      <pc:chgData name="Cuentas Comunicación y Diseño" userId="2663654deb35b12c" providerId="LiveId" clId="{24FA1D57-C4A5-4E55-8AE4-F4B48B83FC3D}" dt="2023-05-29T19:22:41.275" v="37" actId="1076"/>
      <pc:docMkLst>
        <pc:docMk/>
      </pc:docMkLst>
      <pc:sldChg chg="addSp modSp mod">
        <pc:chgData name="Cuentas Comunicación y Diseño" userId="2663654deb35b12c" providerId="LiveId" clId="{24FA1D57-C4A5-4E55-8AE4-F4B48B83FC3D}" dt="2023-05-29T19:22:41.275" v="37" actId="1076"/>
        <pc:sldMkLst>
          <pc:docMk/>
          <pc:sldMk cId="2870408038" sldId="256"/>
        </pc:sldMkLst>
        <pc:spChg chg="mod">
          <ac:chgData name="Cuentas Comunicación y Diseño" userId="2663654deb35b12c" providerId="LiveId" clId="{24FA1D57-C4A5-4E55-8AE4-F4B48B83FC3D}" dt="2023-05-29T19:21:59.168" v="1" actId="1076"/>
          <ac:spMkLst>
            <pc:docMk/>
            <pc:sldMk cId="2870408038" sldId="256"/>
            <ac:spMk id="2" creationId="{6D27FCE1-5730-E713-FD02-EB781C1129A7}"/>
          </ac:spMkLst>
        </pc:spChg>
        <pc:spChg chg="add mod">
          <ac:chgData name="Cuentas Comunicación y Diseño" userId="2663654deb35b12c" providerId="LiveId" clId="{24FA1D57-C4A5-4E55-8AE4-F4B48B83FC3D}" dt="2023-05-29T19:22:41.275" v="37" actId="1076"/>
          <ac:spMkLst>
            <pc:docMk/>
            <pc:sldMk cId="2870408038" sldId="256"/>
            <ac:spMk id="4" creationId="{66CF1080-7274-4024-CA82-A2E9B2CA67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298BB-C630-79A7-C63A-CF8A504F7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861516-5AF6-5CC1-8C6C-68D7C21A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A746D-D595-211D-B78C-B708D60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184E1-0FFF-149D-CF1A-E704AE44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4A2E15-6922-2553-91E4-93B951B9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68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1E5F1-F3F9-ABD2-48BB-B9D7EDD0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127DB2-D048-0D67-5AA2-E15482243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F3812C-F800-D74C-3971-B4A2001A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58D41-50DE-FCA3-4D6C-898586EC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60306D-CEE6-E6A9-6815-C927903A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27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EDF0B3-0458-A470-DB8C-8C9FC45BE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2662C0-4CC0-24F0-2CAE-857EE7D45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60781B-985D-AE8D-D680-2006F46A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86339B-5E04-CCC6-36EB-974E7702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16BFEB-3796-51D0-45DF-380A463E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2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28F9B-7210-510D-38DA-E14DC338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51B324-D47D-8C0C-36D6-F5F77071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96DCB-5D9F-7594-7A15-D871DE97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0D8975-6259-C11F-46F9-2BE36263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E889B-B866-CB25-DBBC-44F929B7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96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7C5BE-6BE9-8D5C-B68A-9B443AEC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EB885A-CA58-D359-FFB8-846FB4CFD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17D97A-2C12-E3A9-E56C-1335D800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7F3A3-E09A-9859-F730-413DB2B8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778F80-DDB9-3A81-6D04-87633222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03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A2D7F-5256-5727-0EA2-F3672ECC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A61100-EFD3-A683-AA2B-007AB5059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81B09E-1C7D-87B9-21FC-50A784821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AC38FE-618C-75E5-E1BD-08E88C21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D569A8-FFF8-8710-0C4D-4D1F8FC2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05FF7D-64FE-41A8-6B98-2D4AD66D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78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A2F5C-4E2A-A9C5-2D62-13D363AD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4682D-14CC-D368-4B56-1DE05BA95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AA4A3F-528F-003B-65F2-A8769609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415C2-A7A9-ABFB-08A6-32A66DF92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1F050C-A2F8-5EC1-8E2D-53DF72CDE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81B7778-4585-9F57-1626-10A07D2C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3446F-366A-2AB8-5CE1-4F1BFF32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8AA92F-722A-0BBA-F6AF-1AA3B587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91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C23F1-F269-40E3-9F79-6884BCE4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BB18FE-340A-BCFE-AEB8-1BF6DA75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612FAD-70F6-01F0-8482-AF5F4B62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2943C3-B7D3-F239-6ECC-764BFC71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10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5C9C90-86BC-5AF7-EA0C-EC9F667A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C61CA6-46A5-CC87-CE65-E5ADAC94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349A3-0C9A-F231-6026-AB93CB2A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7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912CF-6EF7-6AEC-A1CD-7A89115B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5342EE-DF6D-89B2-BD3F-0A18832A4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6B10A8-2141-87BC-D729-AF3DC152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953B43-2F34-BA35-64ED-8856BE40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36CC6A-C094-EA6D-4776-72847F51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EF440B-10CD-7E4B-CB8F-EC8977A3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49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DE771-342C-CE2E-68DE-0FF215BC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5B4B434-BAFC-BDF3-B7CD-F67075E4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2C1A54-391A-01D6-4F39-2F1C7AE02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3D49D-08FA-E5E4-0874-E1AB8661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77E074-C602-BCD8-0A23-E71627EC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F90D99-E375-14D2-70B5-20848873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87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194115-F580-9E23-3714-49C9EFF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2EC97E-1A95-21FF-7E01-C2C28C1B7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691AB4-1CCF-DA35-91EA-75547F937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C62CD-F3AA-4F2F-9C12-BAB95089EECD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8A0A99-9D21-9FEF-1314-E8619159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88094-EAA8-DB53-365F-D661A27F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CAA96-99FA-40A5-8526-523AEC53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970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7FCE1-5730-E713-FD02-EB781C112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635" y="218122"/>
            <a:ext cx="5772729" cy="2472324"/>
          </a:xfrm>
        </p:spPr>
        <p:txBody>
          <a:bodyPr>
            <a:no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 </a:t>
            </a:r>
            <a:r>
              <a:rPr lang="es-E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en Integración</a:t>
            </a:r>
            <a:b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 y territorial del litoral</a:t>
            </a:r>
            <a:endParaRPr lang="es-E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F8B7E-EB85-28F5-2880-D72D06B32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544" y="2778123"/>
            <a:ext cx="5772729" cy="1655762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Pública para la Gestión del Turismo y del Deporte de Andalucía, S.A.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66CF1080-7274-4024-CA82-A2E9B2CA6773}"/>
              </a:ext>
            </a:extLst>
          </p:cNvPr>
          <p:cNvSpPr txBox="1">
            <a:spLocks/>
          </p:cNvSpPr>
          <p:nvPr/>
        </p:nvSpPr>
        <p:spPr>
          <a:xfrm>
            <a:off x="4173912" y="5135482"/>
            <a:ext cx="4372495" cy="405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Sevilla, 7 de junio de 2023</a:t>
            </a:r>
          </a:p>
        </p:txBody>
      </p:sp>
    </p:spTree>
    <p:extLst>
      <p:ext uri="{BB962C8B-B14F-4D97-AF65-F5344CB8AC3E}">
        <p14:creationId xmlns:p14="http://schemas.microsoft.com/office/powerpoint/2010/main" val="287040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0636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ámbito territorial del estudio comprende una serie de destinos e infraestructuras piloto, que han sido seleccionados por la EPGTDA en base los siguientes criterios: </a:t>
            </a: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Relevancia turística.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Conjunto de destinos e infraestructuras representativas de cada uno de los territorios elegibles desde el punto de vista del turismo litoral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Diversidad.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Destinos e infraestructuras de diversa naturaleza, localizados en el ámbito de cooperación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plurirregional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(Andalucía (3), Algarve (1), Alentejo (1) y Galicia (1) que, a su vez, son escenario de un amplio abanico de actividades.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Visibilidad.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Destinos e infraestructuras de referencia en el turismo azul, que potenciará la visibilidad de los resultados y su transferibilidad.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2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5"/>
            <a:ext cx="477129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Sevilla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marítimo de interior, ubicado en la dársena del Guadalquivir. 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de cruceros y complejo de ocio vinculado en el Muelle de las Delicias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Clubes deportivos y 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Náutico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Especializado de Alto Rendimiento de Remo y 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Piragüismo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Pantalanes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Vela, remo y la piragua (empresas, centros de deportivos y competiciones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Chárter náutico (empresas</a:t>
            </a:r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765963" y="2078181"/>
            <a:ext cx="4267201" cy="3953163"/>
            <a:chOff x="6063916" y="1478476"/>
            <a:chExt cx="5566610" cy="448205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15396" t="11908" r="4279" b="20191"/>
            <a:stretch/>
          </p:blipFill>
          <p:spPr>
            <a:xfrm>
              <a:off x="6063916" y="1478476"/>
              <a:ext cx="5566610" cy="264694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/>
            <a:srcRect l="7787" r="21323"/>
            <a:stretch/>
          </p:blipFill>
          <p:spPr>
            <a:xfrm>
              <a:off x="6063916" y="4229139"/>
              <a:ext cx="1636295" cy="173114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r="27268"/>
            <a:stretch/>
          </p:blipFill>
          <p:spPr>
            <a:xfrm>
              <a:off x="7963478" y="4229139"/>
              <a:ext cx="1672390" cy="172663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99135" y="4229139"/>
              <a:ext cx="1731391" cy="173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40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4"/>
            <a:ext cx="4771292" cy="49353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1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Tarifa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 de referencia internacional para los deportes de viento (surf, windsurf y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kitesurf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tecnificación y 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 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comercial y turística 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vinculada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y competiciones 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 de viento y competiciones mundiales 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vinculadas 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Ocio; paddle surf…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Avistamiento de cetáceos</a:t>
            </a:r>
          </a:p>
          <a:p>
            <a:pPr marL="0" indent="0">
              <a:buNone/>
            </a:pP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Submarinismo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876799" y="1690688"/>
            <a:ext cx="4156365" cy="4042094"/>
            <a:chOff x="5948797" y="1488436"/>
            <a:chExt cx="5978317" cy="4607564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8797" y="3914896"/>
              <a:ext cx="2871617" cy="2153713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8797" y="1488436"/>
              <a:ext cx="2871617" cy="215371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55497" y="1488436"/>
              <a:ext cx="2871617" cy="2153713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r="4269" b="9528"/>
            <a:stretch/>
          </p:blipFill>
          <p:spPr>
            <a:xfrm>
              <a:off x="9055497" y="3898015"/>
              <a:ext cx="2831703" cy="2197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3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4"/>
            <a:ext cx="4771292" cy="49353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1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Bahía de Cádiz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 internacional de turismo náutico vinculado a la práctica de deportes de vela. </a:t>
            </a: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Puertos deportivos y marinas.  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Náutico, Centro Especializado de Tecnificación Deportiva de Vela 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turística especializada (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alojativa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actividades náuticas y comercial).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y regatas internacionales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 deportiva (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óptimist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sailGP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catamarán y otras clases)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Navegación de cabotaje y grandes yates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Turismo de 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cruceros 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876800" y="1709971"/>
            <a:ext cx="4147127" cy="4626174"/>
            <a:chOff x="6517876" y="1709971"/>
            <a:chExt cx="5027585" cy="412896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/>
            <a:srcRect l="8945"/>
            <a:stretch/>
          </p:blipFill>
          <p:spPr>
            <a:xfrm>
              <a:off x="6517876" y="1709971"/>
              <a:ext cx="2541903" cy="193860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/>
            <a:srcRect l="3365" t="3824" r="29239"/>
            <a:stretch/>
          </p:blipFill>
          <p:spPr>
            <a:xfrm>
              <a:off x="6517876" y="3789947"/>
              <a:ext cx="2541903" cy="2041829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/>
            <a:srcRect l="5242" r="15098"/>
            <a:stretch/>
          </p:blipFill>
          <p:spPr>
            <a:xfrm>
              <a:off x="9229014" y="1709971"/>
              <a:ext cx="2316447" cy="1938607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/>
            <a:srcRect r="38615"/>
            <a:stretch/>
          </p:blipFill>
          <p:spPr>
            <a:xfrm>
              <a:off x="9229013" y="3789947"/>
              <a:ext cx="2316447" cy="2048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41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4"/>
            <a:ext cx="4771292" cy="49353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1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de </a:t>
            </a:r>
            <a:r>
              <a:rPr lang="es-ES" sz="1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Vilamoura</a:t>
            </a:r>
            <a:endParaRPr lang="es-ES" sz="1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turístico y puerto deportivo de prestigio internacional, reconocida por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Yacht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Harbour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la mejor marina internacional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deportivo.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turística y complementaria especializada.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y regatas internacionales</a:t>
            </a:r>
            <a:r>
              <a:rPr lang="es-ES" sz="8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Regatas internacionales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Navegación de cabotaje y grandes yates</a:t>
            </a:r>
          </a:p>
          <a:p>
            <a:pPr marL="0" indent="0">
              <a:buNone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Pesca deportiva, jet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buceo, </a:t>
            </a:r>
            <a:r>
              <a:rPr lang="es-ES" sz="8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parasailing</a:t>
            </a: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876800" y="1690687"/>
            <a:ext cx="4165600" cy="4005231"/>
            <a:chOff x="6452875" y="1811770"/>
            <a:chExt cx="5208740" cy="453383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/>
            <a:srcRect l="6659" r="26081"/>
            <a:stretch/>
          </p:blipFill>
          <p:spPr>
            <a:xfrm>
              <a:off x="6452875" y="1811770"/>
              <a:ext cx="2562355" cy="2145622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/>
            <a:srcRect l="23209" r="11121"/>
            <a:stretch/>
          </p:blipFill>
          <p:spPr>
            <a:xfrm>
              <a:off x="6452875" y="4060241"/>
              <a:ext cx="2562355" cy="2285367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/>
            <a:srcRect l="192" r="20578"/>
            <a:stretch/>
          </p:blipFill>
          <p:spPr>
            <a:xfrm>
              <a:off x="9108532" y="1811770"/>
              <a:ext cx="2551552" cy="214562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/>
            <a:srcRect l="5598" r="18832"/>
            <a:stretch/>
          </p:blipFill>
          <p:spPr>
            <a:xfrm>
              <a:off x="9107001" y="4060241"/>
              <a:ext cx="2554614" cy="2253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566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4"/>
            <a:ext cx="4771292" cy="4002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Lago </a:t>
            </a:r>
            <a:r>
              <a:rPr lang="es-E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Alqueva</a:t>
            </a:r>
            <a:r>
              <a:rPr lang="es-E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lago artificial de </a:t>
            </a:r>
            <a:r>
              <a:rPr lang="es-E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situado en territorio transfronterizo</a:t>
            </a: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Estaciones náuticas.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turística y de actividades complementarias vinculada</a:t>
            </a: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Paseos en barco, canoa, kayaks, paddle </a:t>
            </a:r>
            <a:r>
              <a:rPr lang="es-E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Chárter náutico.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17349" b="5303"/>
          <a:stretch/>
        </p:blipFill>
        <p:spPr>
          <a:xfrm>
            <a:off x="4784436" y="1579418"/>
            <a:ext cx="4248729" cy="21178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2387" b="7926"/>
          <a:stretch/>
        </p:blipFill>
        <p:spPr>
          <a:xfrm>
            <a:off x="6288070" y="3697247"/>
            <a:ext cx="2745095" cy="21673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278" y="5180264"/>
            <a:ext cx="2629792" cy="16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1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365125"/>
            <a:ext cx="9038492" cy="1325563"/>
          </a:xfrm>
        </p:spPr>
        <p:txBody>
          <a:bodyPr>
            <a:normAutofit fontScale="90000"/>
          </a:bodyPr>
          <a:lstStyle/>
          <a:p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 de un Sistema de Indicadores de Sostenibilidad para Destinos de Turismo Azul y su aplicación en Seis Destinos </a:t>
            </a:r>
            <a:r>
              <a:rPr lang="es-E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1825624"/>
            <a:ext cx="4771292" cy="4787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Baiona</a:t>
            </a:r>
            <a:r>
              <a:rPr lang="es-E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destino náutico de la Comunidad Autónoma de Galicia</a:t>
            </a:r>
            <a:r>
              <a:rPr lang="es-E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Oferta: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Club de Yates y puerto deportivo.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turística y complementaria especializada.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Regatas y competiciones alcance internacional</a:t>
            </a:r>
            <a:r>
              <a:rPr lang="es-E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Navegación de cabotaje y grandes yates.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vela, vela deportiva.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Travesía Náutica </a:t>
            </a:r>
            <a:r>
              <a:rPr lang="es-E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Xacobea</a:t>
            </a: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chárters</a:t>
            </a: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náutico, etc.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802909" y="1690687"/>
            <a:ext cx="4230255" cy="4673168"/>
            <a:chOff x="6403807" y="1568865"/>
            <a:chExt cx="5266825" cy="451468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3807" y="1568865"/>
              <a:ext cx="5266825" cy="225486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/>
            <a:srcRect l="5687" r="25519"/>
            <a:stretch/>
          </p:blipFill>
          <p:spPr>
            <a:xfrm>
              <a:off x="9287997" y="4092075"/>
              <a:ext cx="2382635" cy="199147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5"/>
            <a:srcRect l="7080" t="5941" r="14392"/>
            <a:stretch/>
          </p:blipFill>
          <p:spPr>
            <a:xfrm>
              <a:off x="6403807" y="4094328"/>
              <a:ext cx="2643940" cy="1989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67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00636" cy="1325563"/>
          </a:xfrm>
        </p:spPr>
        <p:txBody>
          <a:bodyPr>
            <a:noAutofit/>
          </a:bodyPr>
          <a:lstStyle/>
          <a:p>
            <a:r>
              <a:rPr lang="es-ES" sz="3000" b="1" dirty="0" smtClean="0">
                <a:solidFill>
                  <a:srgbClr val="005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 </a:t>
            </a:r>
            <a:r>
              <a:rPr lang="es-ES" sz="3000" b="1" dirty="0">
                <a:solidFill>
                  <a:srgbClr val="005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 Transfronteriza España-Portugal de Sostenibilidad y Economía Azul.  El Rompido, 29 de marzo de 2023</a:t>
            </a:r>
            <a:endParaRPr lang="es-ES" sz="3000" b="1" dirty="0">
              <a:solidFill>
                <a:srgbClr val="005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0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b="0" i="0" dirty="0">
              <a:solidFill>
                <a:srgbClr val="0053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25625"/>
            <a:ext cx="9038492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3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667</Words>
  <Application>Microsoft Office PowerPoint</Application>
  <PresentationFormat>Panorámica</PresentationFormat>
  <Paragraphs>76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Acción 3. Innovación en Integración sectorial y territorial del litoral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Elaboración de un Sistema de Indicadores de Sostenibilidad para Destinos de Turismo Azul y su aplicación en Seis Destinos Piloto</vt:lpstr>
      <vt:lpstr>Jornada Técnica Transfronteriza España-Portugal de Sostenibilidad y Economía Azul.  El Rompido, 29 de marzo de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Diseño Comunicación y Diseño</dc:creator>
  <cp:lastModifiedBy>Esteban Herrera Ramírez</cp:lastModifiedBy>
  <cp:revision>8</cp:revision>
  <dcterms:created xsi:type="dcterms:W3CDTF">2023-05-29T12:30:23Z</dcterms:created>
  <dcterms:modified xsi:type="dcterms:W3CDTF">2023-06-01T07:30:58Z</dcterms:modified>
</cp:coreProperties>
</file>