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5D31F19B-F7EC-44BD-BD8B-D643A619A637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6/06/23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49F481A5-4A60-4EAE-B3BA-358F78306459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85EB167B-3073-49E7-97AA-D9F82B3A54B1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6/06/23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DB259036-2417-4CC7-B000-A37FEE3B796B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86720" y="1053720"/>
            <a:ext cx="5772240" cy="67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s-ES" sz="2800" spc="-1" strike="noStrike">
                <a:solidFill>
                  <a:srgbClr val="ffffff"/>
                </a:solidFill>
                <a:latin typeface="Arial"/>
              </a:rPr>
              <a:t>Acción 3.2. </a:t>
            </a:r>
            <a:br/>
            <a:r>
              <a:rPr b="1" lang="es-ES" sz="2800" spc="-1" strike="noStrike">
                <a:solidFill>
                  <a:srgbClr val="ffffff"/>
                </a:solidFill>
                <a:latin typeface="Arial"/>
              </a:rPr>
              <a:t> Ordenación y gestión integral de tramos costeros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186720" y="2778120"/>
            <a:ext cx="57722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</a:rPr>
              <a:t>Diagnóstico y propuesta de la gestión integrada del Blue Growth desde un enfoque ecosistémico que incorpore las relaciones tierra-mar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84" name="Subtítulo 2"/>
          <p:cNvSpPr/>
          <p:nvPr/>
        </p:nvSpPr>
        <p:spPr>
          <a:xfrm>
            <a:off x="4173840" y="5135400"/>
            <a:ext cx="437220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5000"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</a:rPr>
              <a:t>Sevilla, 7 de junio de 2023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74001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s-ES" sz="4400" spc="-1" strike="noStrike">
                <a:solidFill>
                  <a:srgbClr val="ffffff"/>
                </a:solidFill>
                <a:latin typeface="Arial"/>
              </a:rPr>
              <a:t>Socios de la acción 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7400160" cy="348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s-ES" sz="2800" spc="-1" strike="noStrike">
                <a:solidFill>
                  <a:srgbClr val="ffffff"/>
                </a:solidFill>
                <a:latin typeface="Arial"/>
              </a:rPr>
              <a:t>CEIMAR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ffffff"/>
                </a:solidFill>
                <a:latin typeface="Arial"/>
              </a:rPr>
              <a:t>AGAPA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ffffff"/>
                </a:solidFill>
                <a:latin typeface="Arial"/>
              </a:rPr>
              <a:t>Agencia Pública de Puertos de Andalucía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ffffff"/>
                </a:solidFill>
                <a:latin typeface="Arial"/>
              </a:rPr>
              <a:t>DOCAPESCA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ffffff"/>
                </a:solidFill>
                <a:latin typeface="Arial"/>
              </a:rPr>
              <a:t>Universidad do Algarve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Imagen 1" descr=""/>
          <p:cNvPicPr/>
          <p:nvPr/>
        </p:nvPicPr>
        <p:blipFill>
          <a:blip r:embed="rId2"/>
          <a:stretch/>
        </p:blipFill>
        <p:spPr>
          <a:xfrm>
            <a:off x="275040" y="6176880"/>
            <a:ext cx="870840" cy="42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10640" y="130680"/>
            <a:ext cx="74001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s-ES" sz="4400" spc="-1" strike="noStrike">
                <a:solidFill>
                  <a:srgbClr val="00538b"/>
                </a:solidFill>
                <a:latin typeface="Arial"/>
              </a:rPr>
              <a:t>Objetivos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275040" y="1667520"/>
            <a:ext cx="8603640" cy="4141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8000"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538b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Análisis de diagnóstico y diseño de propuestas  relacionadas con la gestión integral costera en el ámbito transnacional del Guadiana. 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538b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Identificación de indicadores, metodologías y estrategias de una gestión integrada del tramo costero del Guadiana. 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538b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Distribución espacial de los posibles usos y actividades futuras (del marco geográfico que nos ocupa) e identificación de actividades y usos de interés común para la zona transfronteriza.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 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538b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Integración tierra-mar, estableciendo las relaciones existentes y realizando recomendaciones para su mejora desde un enfoque de sostenibilidad.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Imagen 5" descr=""/>
          <p:cNvPicPr/>
          <p:nvPr/>
        </p:nvPicPr>
        <p:blipFill>
          <a:blip r:embed="rId2"/>
          <a:stretch/>
        </p:blipFill>
        <p:spPr>
          <a:xfrm>
            <a:off x="275040" y="6176880"/>
            <a:ext cx="870840" cy="42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75040" y="-221040"/>
            <a:ext cx="74001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s-ES" sz="4400" spc="-1" strike="noStrike">
                <a:solidFill>
                  <a:srgbClr val="ffffff"/>
                </a:solidFill>
                <a:latin typeface="Arial"/>
              </a:rPr>
              <a:t>Acciones realizadas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Imagen 1" descr=""/>
          <p:cNvPicPr/>
          <p:nvPr/>
        </p:nvPicPr>
        <p:blipFill>
          <a:blip r:embed="rId2"/>
          <a:stretch/>
        </p:blipFill>
        <p:spPr>
          <a:xfrm>
            <a:off x="275040" y="6176880"/>
            <a:ext cx="870840" cy="428040"/>
          </a:xfrm>
          <a:prstGeom prst="rect">
            <a:avLst/>
          </a:prstGeom>
          <a:ln w="0">
            <a:noFill/>
          </a:ln>
        </p:spPr>
      </p:pic>
      <p:pic>
        <p:nvPicPr>
          <p:cNvPr id="93" name="Imagen 6" descr="Diagrama&#10;&#10;Descripción generada automáticamente"/>
          <p:cNvPicPr/>
          <p:nvPr/>
        </p:nvPicPr>
        <p:blipFill>
          <a:blip r:embed="rId3"/>
          <a:srcRect l="0" t="0" r="0" b="11629"/>
          <a:stretch/>
        </p:blipFill>
        <p:spPr>
          <a:xfrm>
            <a:off x="556200" y="873360"/>
            <a:ext cx="7652880" cy="5072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71640"/>
            <a:ext cx="74001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s-ES" sz="3200" spc="-1" strike="noStrike">
                <a:solidFill>
                  <a:srgbClr val="00538b"/>
                </a:solidFill>
                <a:latin typeface="Arial"/>
              </a:rPr>
              <a:t>Resultados /Acciones aprendidas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710640" y="1444680"/>
            <a:ext cx="80226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2000"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538b"/>
              </a:buClr>
              <a:buFont typeface="Arial"/>
              <a:buChar char="•"/>
            </a:pPr>
            <a:r>
              <a:rPr b="1" lang="es-ES" sz="2800" spc="-1" strike="noStrike">
                <a:solidFill>
                  <a:srgbClr val="00538b"/>
                </a:solidFill>
                <a:latin typeface="Arial"/>
              </a:rPr>
              <a:t>Elevada complejidad por coexistencia de gran diversidad de usos y actividades</a:t>
            </a: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 (multitud de instrumentos de ordenación y planificación asociados).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538b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Existencia de </a:t>
            </a:r>
            <a:r>
              <a:rPr b="1" lang="es-ES" sz="2800" spc="-1" strike="noStrike">
                <a:solidFill>
                  <a:srgbClr val="00538b"/>
                </a:solidFill>
                <a:latin typeface="Arial"/>
              </a:rPr>
              <a:t>patrones que se repiten en áreas con recursos similares </a:t>
            </a: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frente a diferencia en grado de desarrollo de áreas semejantes.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538b"/>
              </a:buClr>
              <a:buFont typeface="Arial"/>
              <a:buChar char="•"/>
            </a:pPr>
            <a:r>
              <a:rPr b="1" lang="es-ES" sz="2800" spc="-1" strike="noStrike">
                <a:solidFill>
                  <a:srgbClr val="00538b"/>
                </a:solidFill>
                <a:latin typeface="Arial"/>
              </a:rPr>
              <a:t>Identificación de oportunidades de crecimiento azul </a:t>
            </a: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(acuicultura marina, salinas birdwatching, renovables, actividad náutico-recreativa, pesca-turismo, turismo de cruceros, I+D+i, etc.).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538b"/>
              </a:buClr>
              <a:buFont typeface="Arial"/>
              <a:buChar char="•"/>
            </a:pPr>
            <a:r>
              <a:rPr b="1" lang="es-ES" sz="2800" spc="-1" strike="noStrike">
                <a:solidFill>
                  <a:srgbClr val="00538b"/>
                </a:solidFill>
                <a:latin typeface="Arial"/>
              </a:rPr>
              <a:t>Detección de necesidades </a:t>
            </a: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asociadas a determinados usos (líneas de mejora: ordenación equilibrada del espacio marítimo-costero, fomento de innovación, regulación de fondeo recreativo, etc.).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538b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Consideración de </a:t>
            </a:r>
            <a:r>
              <a:rPr b="1" lang="es-ES" sz="2800" spc="-1" strike="noStrike">
                <a:solidFill>
                  <a:srgbClr val="00538b"/>
                </a:solidFill>
                <a:latin typeface="Arial"/>
              </a:rPr>
              <a:t>medidas de adaptación costera frente a efectos del cambio climático </a:t>
            </a:r>
            <a:r>
              <a:rPr b="0" lang="es-ES" sz="2800" spc="-1" strike="noStrike">
                <a:solidFill>
                  <a:srgbClr val="00538b"/>
                </a:solidFill>
                <a:latin typeface="Arial"/>
              </a:rPr>
              <a:t>con carácter previo a cualquier intervención. 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538b"/>
              </a:buClr>
              <a:buFont typeface="Arial"/>
              <a:buChar char="•"/>
            </a:pPr>
            <a:r>
              <a:rPr b="1" lang="es-ES" sz="2800" spc="-1" strike="noStrike">
                <a:solidFill>
                  <a:srgbClr val="00538b"/>
                </a:solidFill>
                <a:latin typeface="Arial"/>
              </a:rPr>
              <a:t>Identificación de áreas especialmente sensibles frente a áreas potenciales.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Imagen 5" descr=""/>
          <p:cNvPicPr/>
          <p:nvPr/>
        </p:nvPicPr>
        <p:blipFill>
          <a:blip r:embed="rId2"/>
          <a:stretch/>
        </p:blipFill>
        <p:spPr>
          <a:xfrm>
            <a:off x="275040" y="5997240"/>
            <a:ext cx="1236960" cy="60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75040" y="200880"/>
            <a:ext cx="78080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s-ES" sz="3600" spc="-1" strike="noStrike">
                <a:solidFill>
                  <a:srgbClr val="ffffff"/>
                </a:solidFill>
                <a:latin typeface="Arial"/>
              </a:rPr>
              <a:t>Sinergias en el área  transfronteriza</a:t>
            </a:r>
            <a:endParaRPr b="0" lang="es-E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Imagen 1" descr=""/>
          <p:cNvPicPr/>
          <p:nvPr/>
        </p:nvPicPr>
        <p:blipFill>
          <a:blip r:embed="rId2"/>
          <a:stretch/>
        </p:blipFill>
        <p:spPr>
          <a:xfrm>
            <a:off x="275040" y="6086520"/>
            <a:ext cx="1055160" cy="518400"/>
          </a:xfrm>
          <a:prstGeom prst="rect">
            <a:avLst/>
          </a:prstGeom>
          <a:ln w="0">
            <a:noFill/>
          </a:ln>
        </p:spPr>
      </p:pic>
      <p:pic>
        <p:nvPicPr>
          <p:cNvPr id="99" name="Marcador de contenido 3" descr=""/>
          <p:cNvPicPr/>
          <p:nvPr/>
        </p:nvPicPr>
        <p:blipFill>
          <a:blip r:embed="rId3"/>
          <a:srcRect l="32393" t="8974" r="30295" b="10323"/>
          <a:stretch/>
        </p:blipFill>
        <p:spPr>
          <a:xfrm>
            <a:off x="8083440" y="404280"/>
            <a:ext cx="3002400" cy="4059720"/>
          </a:xfrm>
          <a:prstGeom prst="rect">
            <a:avLst/>
          </a:prstGeom>
          <a:ln w="0">
            <a:noFill/>
          </a:ln>
        </p:spPr>
      </p:pic>
      <p:sp>
        <p:nvSpPr>
          <p:cNvPr id="100" name="Rectángulo 2"/>
          <p:cNvSpPr/>
          <p:nvPr/>
        </p:nvSpPr>
        <p:spPr>
          <a:xfrm>
            <a:off x="275040" y="1572120"/>
            <a:ext cx="678204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es-ES" sz="2400" spc="-1" strike="noStrike">
                <a:solidFill>
                  <a:srgbClr val="ffffff"/>
                </a:solidFill>
                <a:latin typeface="Arial"/>
                <a:ea typeface="Calibri"/>
              </a:rPr>
              <a:t>En octubre 2022. CEIMAR participó en la Jornada de Innovación Azul y Sostenibilidad en el Estuario del Guadiana. Aspectos tratados: 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s-ES" sz="2400" spc="-1" strike="noStrike">
                <a:solidFill>
                  <a:srgbClr val="ffffff"/>
                </a:solidFill>
                <a:latin typeface="Arial"/>
                <a:ea typeface="Calibri"/>
              </a:rPr>
              <a:t>* Ciencia: </a:t>
            </a: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Calibri"/>
              </a:rPr>
              <a:t>soluciones aplicadas a problemas comunes en el estuario.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2400" spc="-1" strike="noStrike">
                <a:solidFill>
                  <a:srgbClr val="ffffff"/>
                </a:solidFill>
                <a:latin typeface="Arial"/>
                <a:ea typeface="Calibri"/>
              </a:rPr>
              <a:t> </a:t>
            </a:r>
            <a:r>
              <a:rPr b="1" lang="es-ES" sz="2400" spc="-1" strike="noStrike">
                <a:solidFill>
                  <a:srgbClr val="ffffff"/>
                </a:solidFill>
                <a:latin typeface="Arial"/>
                <a:ea typeface="Calibri"/>
              </a:rPr>
              <a:t>* Innovación: </a:t>
            </a: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Calibri"/>
              </a:rPr>
              <a:t>Identificación de Ideas de Negocio "Innovación Azul en el Guadiana“.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2400" spc="-1" strike="noStrike">
                <a:solidFill>
                  <a:srgbClr val="ffffff"/>
                </a:solidFill>
                <a:latin typeface="Arial"/>
                <a:ea typeface="Calibri"/>
              </a:rPr>
              <a:t>* Divulgación: </a:t>
            </a: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Calibri"/>
              </a:rPr>
              <a:t>potencial del área transfronteriza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10640" y="130680"/>
            <a:ext cx="74001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s-ES" sz="4400" spc="-1" strike="noStrike">
                <a:solidFill>
                  <a:srgbClr val="00538b"/>
                </a:solidFill>
                <a:latin typeface="Arial"/>
              </a:rPr>
              <a:t>Muchas gracias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Imagen 5" descr=""/>
          <p:cNvPicPr/>
          <p:nvPr/>
        </p:nvPicPr>
        <p:blipFill>
          <a:blip r:embed="rId2"/>
          <a:stretch/>
        </p:blipFill>
        <p:spPr>
          <a:xfrm>
            <a:off x="275040" y="6002280"/>
            <a:ext cx="1226520" cy="60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Application>LibreOffice/7.2.5.2$Windows_X86_64 LibreOffice_project/499f9727c189e6ef3471021d6132d4c694f357e5</Application>
  <AppVersion>15.0000</AppVersion>
  <Words>253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2023-05-29T12:30:23Z</dcterms:created>
  <dc:creator>Diseño Comunicación y Diseño</dc:creator>
  <dc:description/>
  <dc:language>es-ES</dc:language>
  <cp:lastModifiedBy>Usuario</cp:lastModifiedBy>
  <dcterms:modified xsi:type="dcterms:W3CDTF">2023-06-05T13:06:26Z</dcterms:modified>
  <cp:revision>13</cp:revision>
  <dc:subject/>
  <dc:title>Título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7</vt:i4>
  </property>
</Properties>
</file>