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3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C66D456-7624-42D3-A6F4-2AEA6FA688C8}" v="17" dt="2023-05-29T12:37:55.80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4298BB-C630-79A7-C63A-CF8A504F79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C861516-5AF6-5CC1-8C6C-68D7C21A9C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F3A746D-D595-211D-B78C-B708D6023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C62CD-F3AA-4F2F-9C12-BAB95089EECD}" type="datetimeFigureOut">
              <a:rPr lang="es-ES" smtClean="0"/>
              <a:t>05/06/2023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41184E1-0FFF-149D-CF1A-E704AE448B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74A2E15-6922-2553-91E4-93B951B9A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CAA96-99FA-40A5-8526-523AEC53669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06689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F1E5F1-F3F9-ABD2-48BB-B9D7EDD043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E127DB2-D048-0D67-5AA2-E15482243F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2F3812C-F800-D74C-3971-B4A2001A0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C62CD-F3AA-4F2F-9C12-BAB95089EECD}" type="datetimeFigureOut">
              <a:rPr lang="es-ES" smtClean="0"/>
              <a:t>05/06/2023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DB58D41-50DE-FCA3-4D6C-898586EC6F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F60306D-CEE6-E6A9-6815-C927903A2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CAA96-99FA-40A5-8526-523AEC53669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52278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4EDF0B3-0458-A470-DB8C-8C9FC45BE3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22662C0-4CC0-24F0-2CAE-857EE7D457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F60781B-985D-AE8D-D680-2006F46A85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C62CD-F3AA-4F2F-9C12-BAB95089EECD}" type="datetimeFigureOut">
              <a:rPr lang="es-ES" smtClean="0"/>
              <a:t>05/06/2023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086339B-5E04-CCC6-36EB-974E7702E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416BFEB-3796-51D0-45DF-380A463EE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CAA96-99FA-40A5-8526-523AEC53669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03298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728F9B-7210-510D-38DA-E14DC338BE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F51B324-D47D-8C0C-36D6-F5F77071E0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1F96DCB-5D9F-7594-7A15-D871DE97FA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C62CD-F3AA-4F2F-9C12-BAB95089EECD}" type="datetimeFigureOut">
              <a:rPr lang="es-ES" smtClean="0"/>
              <a:t>05/06/2023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90D8975-6259-C11F-46F9-2BE362635C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A3E889B-B866-CB25-DBBC-44F929B79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CAA96-99FA-40A5-8526-523AEC53669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08960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E7C5BE-6BE9-8D5C-B68A-9B443AEC30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DEB885A-CA58-D359-FFB8-846FB4CFD6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A17D97A-2C12-E3A9-E56C-1335D80026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C62CD-F3AA-4F2F-9C12-BAB95089EECD}" type="datetimeFigureOut">
              <a:rPr lang="es-ES" smtClean="0"/>
              <a:t>05/06/2023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DB7F3A3-E09A-9859-F730-413DB2B81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7778F80-DDB9-3A81-6D04-876332226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CAA96-99FA-40A5-8526-523AEC53669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19034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CA2D7F-5256-5727-0EA2-F3672ECC4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0A61100-EFD3-A683-AA2B-007AB50591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681B09E-1C7D-87B9-21FC-50A7848215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BAC38FE-618C-75E5-E1BD-08E88C21B4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C62CD-F3AA-4F2F-9C12-BAB95089EECD}" type="datetimeFigureOut">
              <a:rPr lang="es-ES" smtClean="0"/>
              <a:t>05/06/2023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5D569A8-FFF8-8710-0C4D-4D1F8FC230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B05FF7D-64FE-41A8-6B98-2D4AD66D2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CAA96-99FA-40A5-8526-523AEC53669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38782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CA2F5C-4E2A-A9C5-2D62-13D363AD32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BA4682D-14CC-D368-4B56-1DE05BA95C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2AA4A3F-528F-003B-65F2-A876960954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539415C2-A7A9-ABFB-08A6-32A66DF923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C1F050C-A2F8-5EC1-8E2D-53DF72CDEB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081B7778-4585-9F57-1626-10A07D2C0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C62CD-F3AA-4F2F-9C12-BAB95089EECD}" type="datetimeFigureOut">
              <a:rPr lang="es-ES" smtClean="0"/>
              <a:t>05/06/2023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52A3446F-366A-2AB8-5CE1-4F1BFF323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48AA92F-722A-0BBA-F6AF-1AA3B587B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CAA96-99FA-40A5-8526-523AEC53669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00917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3C23F1-F269-40E3-9F79-6884BCE4D9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EBB18FE-340A-BCFE-AEB8-1BF6DA75A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C62CD-F3AA-4F2F-9C12-BAB95089EECD}" type="datetimeFigureOut">
              <a:rPr lang="es-ES" smtClean="0"/>
              <a:t>05/06/2023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6612FAD-70F6-01F0-8482-AF5F4B623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A2943C3-B7D3-F239-6ECC-764BFC71A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CAA96-99FA-40A5-8526-523AEC53669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27103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A5C9C90-86BC-5AF7-EA0C-EC9F667A7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C62CD-F3AA-4F2F-9C12-BAB95089EECD}" type="datetimeFigureOut">
              <a:rPr lang="es-ES" smtClean="0"/>
              <a:t>05/06/2023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2C61CA6-46A5-CC87-CE65-E5ADAC945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90349A3-0C9A-F231-6026-AB93CB2AF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CAA96-99FA-40A5-8526-523AEC53669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377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0912CF-6EF7-6AEC-A1CD-7A89115BA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F5342EE-DF6D-89B2-BD3F-0A18832A41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B6B10A8-2141-87BC-D729-AF3DC1524A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7953B43-2F34-BA35-64ED-8856BE401C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C62CD-F3AA-4F2F-9C12-BAB95089EECD}" type="datetimeFigureOut">
              <a:rPr lang="es-ES" smtClean="0"/>
              <a:t>05/06/2023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036CC6A-C094-EA6D-4776-72847F519B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2EF440B-10CD-7E4B-CB8F-EC8977A3F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CAA96-99FA-40A5-8526-523AEC53669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56493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8DE771-342C-CE2E-68DE-0FF215BCA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5B4B434-BAFC-BDF3-B7CD-F67075E43A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92C1A54-391A-01D6-4F39-2F1C7AE026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723D49D-08FA-E5E4-0874-E1AB86610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C62CD-F3AA-4F2F-9C12-BAB95089EECD}" type="datetimeFigureOut">
              <a:rPr lang="es-ES" smtClean="0"/>
              <a:t>05/06/2023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E77E074-C602-BCD8-0A23-E71627ECC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5F90D99-E375-14D2-70B5-20848873B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CAA96-99FA-40A5-8526-523AEC53669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86875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D4194115-F580-9E23-3714-49C9EFF553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72EC97E-1A95-21FF-7E01-C2C28C1B7A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691AB4-1CCF-DA35-91EA-75547F9378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EC62CD-F3AA-4F2F-9C12-BAB95089EECD}" type="datetimeFigureOut">
              <a:rPr lang="es-ES" smtClean="0"/>
              <a:t>05/06/2023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68A0A99-9D21-9FEF-1314-E861915927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BF88094-EAA8-DB53-365F-D661A27F88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5CAA96-99FA-40A5-8526-523AEC53669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09703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27FCE1-5730-E713-FD02-EB781C1129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09635" y="218122"/>
            <a:ext cx="5985736" cy="1655761"/>
          </a:xfrm>
        </p:spPr>
        <p:txBody>
          <a:bodyPr>
            <a:normAutofit/>
          </a:bodyPr>
          <a:lstStyle/>
          <a:p>
            <a:r>
              <a:rPr lang="es-E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Acción 2.2</a:t>
            </a:r>
            <a:br>
              <a:rPr lang="es-E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Intercambios de Conocimientos y experiencias en materia de turismo costero y puertos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94F8B7E-EB85-28F5-2880-D72D06B32A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86544" y="2778123"/>
            <a:ext cx="5772729" cy="1655762"/>
          </a:xfrm>
        </p:spPr>
        <p:txBody>
          <a:bodyPr/>
          <a:lstStyle/>
          <a:p>
            <a:r>
              <a:rPr lang="es-E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plataforma de especialización, digitalización, modernización y seguridad</a:t>
            </a:r>
          </a:p>
        </p:txBody>
      </p:sp>
      <p:sp>
        <p:nvSpPr>
          <p:cNvPr id="4" name="Subtítulo 2">
            <a:extLst>
              <a:ext uri="{FF2B5EF4-FFF2-40B4-BE49-F238E27FC236}">
                <a16:creationId xmlns:a16="http://schemas.microsoft.com/office/drawing/2014/main" id="{66CF1080-7274-4024-CA82-A2E9B2CA6773}"/>
              </a:ext>
            </a:extLst>
          </p:cNvPr>
          <p:cNvSpPr txBox="1">
            <a:spLocks/>
          </p:cNvSpPr>
          <p:nvPr/>
        </p:nvSpPr>
        <p:spPr>
          <a:xfrm>
            <a:off x="4173912" y="5135482"/>
            <a:ext cx="4372495" cy="40528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Sevilla, 7 de junio de 2023</a:t>
            </a:r>
          </a:p>
        </p:txBody>
      </p:sp>
    </p:spTree>
    <p:extLst>
      <p:ext uri="{BB962C8B-B14F-4D97-AF65-F5344CB8AC3E}">
        <p14:creationId xmlns:p14="http://schemas.microsoft.com/office/powerpoint/2010/main" val="28704080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795F90E0-8651-BAF5-D32D-75284430D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400636" cy="1325563"/>
          </a:xfrm>
        </p:spPr>
        <p:txBody>
          <a:bodyPr/>
          <a:lstStyle/>
          <a:p>
            <a:r>
              <a:rPr lang="es-E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Socios de la acción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8D1F5340-87B5-354B-8F7F-57406A8086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400636" cy="4351338"/>
          </a:xfrm>
        </p:spPr>
        <p:txBody>
          <a:bodyPr>
            <a:normAutofit/>
          </a:bodyPr>
          <a:lstStyle/>
          <a:p>
            <a:r>
              <a:rPr lang="es-ES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EDGTA.</a:t>
            </a:r>
          </a:p>
          <a:p>
            <a:r>
              <a:rPr lang="es-ES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APPA.</a:t>
            </a:r>
          </a:p>
          <a:p>
            <a:r>
              <a:rPr lang="es-ES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UEvora</a:t>
            </a:r>
            <a:endParaRPr lang="es-ES" b="0" i="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UAlg</a:t>
            </a:r>
            <a:r>
              <a:rPr lang="es-ES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s-E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CMMA</a:t>
            </a:r>
            <a:endParaRPr lang="es-ES" b="0" i="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89263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795F90E0-8651-BAF5-D32D-75284430D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400636" cy="1325563"/>
          </a:xfrm>
        </p:spPr>
        <p:txBody>
          <a:bodyPr/>
          <a:lstStyle/>
          <a:p>
            <a:r>
              <a:rPr lang="es-ES" b="1" dirty="0">
                <a:solidFill>
                  <a:srgbClr val="0053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8D1F5340-87B5-354B-8F7F-57406A8086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400636" cy="4351338"/>
          </a:xfrm>
        </p:spPr>
        <p:txBody>
          <a:bodyPr>
            <a:normAutofit/>
          </a:bodyPr>
          <a:lstStyle/>
          <a:p>
            <a:pPr algn="just"/>
            <a:r>
              <a:rPr lang="es-ES" sz="2000" dirty="0">
                <a:solidFill>
                  <a:srgbClr val="0053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s-ES" sz="2000" b="0" i="0" dirty="0">
                <a:solidFill>
                  <a:srgbClr val="00538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onsolidación de los procesos PPP</a:t>
            </a:r>
            <a:r>
              <a:rPr lang="es-ES" sz="2000" dirty="0">
                <a:solidFill>
                  <a:srgbClr val="0053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para </a:t>
            </a:r>
            <a:r>
              <a:rPr lang="es-ES" sz="2000" dirty="0" err="1">
                <a:solidFill>
                  <a:srgbClr val="0053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faciliar</a:t>
            </a:r>
            <a:r>
              <a:rPr lang="es-ES" sz="2000" dirty="0">
                <a:solidFill>
                  <a:srgbClr val="0053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transferencia entre centros de investigación, empresas y tejido productivo</a:t>
            </a:r>
            <a:r>
              <a:rPr lang="es-ES" sz="2000" b="0" i="0" dirty="0">
                <a:solidFill>
                  <a:srgbClr val="00538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s-ES" sz="2000" b="0" i="0" dirty="0">
              <a:solidFill>
                <a:srgbClr val="00538B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2000" b="0" i="0" dirty="0">
                <a:solidFill>
                  <a:srgbClr val="00538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Intercambios transfronterizos de conocimientos y experiencias de carácter multidisciplinar y transnacional sobre turismo costero y puertos.</a:t>
            </a:r>
          </a:p>
          <a:p>
            <a:pPr marL="0" indent="0">
              <a:buNone/>
            </a:pPr>
            <a:endParaRPr lang="es-ES" sz="2000" b="0" i="0" dirty="0">
              <a:solidFill>
                <a:srgbClr val="00538B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2000" dirty="0">
                <a:solidFill>
                  <a:srgbClr val="0053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Análisis de la viabilidad de creación de una plataforma y red transfronteriza para la especialización inteligente</a:t>
            </a:r>
            <a:endParaRPr lang="es-ES" sz="2000" b="0" i="0" dirty="0">
              <a:solidFill>
                <a:srgbClr val="00538B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17336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795F90E0-8651-BAF5-D32D-75284430D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400636" cy="1325563"/>
          </a:xfrm>
        </p:spPr>
        <p:txBody>
          <a:bodyPr/>
          <a:lstStyle/>
          <a:p>
            <a:r>
              <a:rPr lang="es-E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Acciones realizadas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8D1F5340-87B5-354B-8F7F-57406A8086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400636" cy="4351338"/>
          </a:xfrm>
        </p:spPr>
        <p:txBody>
          <a:bodyPr>
            <a:normAutofit/>
          </a:bodyPr>
          <a:lstStyle/>
          <a:p>
            <a:pPr algn="just"/>
            <a:r>
              <a:rPr lang="es-E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Organización y participación en las Jornadas técnicas Transfronterizas España Portugal “Innovación y sostenibilidad en el turismo costero y marítimo” celebradas en </a:t>
            </a:r>
            <a:r>
              <a:rPr lang="es-E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Sotogrande</a:t>
            </a:r>
            <a:r>
              <a:rPr lang="es-E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Cádiz. 16 de junio de 2022.</a:t>
            </a:r>
          </a:p>
          <a:p>
            <a:pPr marL="0" indent="0">
              <a:buNone/>
            </a:pPr>
            <a:endParaRPr lang="es-E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Organización junto con IFAPA y participación en el evento internacional “Blue </a:t>
            </a:r>
            <a:r>
              <a:rPr lang="es-E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Innovation</a:t>
            </a:r>
            <a:r>
              <a:rPr lang="es-E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Forum</a:t>
            </a:r>
            <a:r>
              <a:rPr lang="es-E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”, celebrado en Cádiz los días del 14 al 15 de septiembre de 2022.</a:t>
            </a:r>
            <a:endParaRPr lang="es-ES" sz="2000" b="0" i="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784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795F90E0-8651-BAF5-D32D-75284430D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400636" cy="1325563"/>
          </a:xfrm>
        </p:spPr>
        <p:txBody>
          <a:bodyPr/>
          <a:lstStyle/>
          <a:p>
            <a:r>
              <a:rPr lang="es-ES" b="1" dirty="0">
                <a:solidFill>
                  <a:srgbClr val="0053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8D1F5340-87B5-354B-8F7F-57406A8086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400636" cy="4351338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s-ES" sz="2000" dirty="0">
                <a:solidFill>
                  <a:srgbClr val="0053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innovación como proceso estratégico de negocio, fomentando la creatividad e incentivación de la generación de ideas. Pero es preciso medir los progresos obtenidos en innovación.</a:t>
            </a:r>
          </a:p>
          <a:p>
            <a:pPr algn="just"/>
            <a:r>
              <a:rPr lang="es-ES" sz="2000" dirty="0">
                <a:solidFill>
                  <a:srgbClr val="0053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transversalidad del turismo y su vinculación con otros sectores y actividades es fundamental para transformar su cadena de valor.</a:t>
            </a:r>
          </a:p>
          <a:p>
            <a:r>
              <a:rPr lang="es-ES" sz="2000" dirty="0">
                <a:solidFill>
                  <a:srgbClr val="0053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turismo genera impactos de carácter ambiental. Es necesario  reconducir al sector del turismo para acercarlo a modos de consumo y producción más sostenibles que favorezcan las condiciones ambientales y sociales de los destinos turísticos y contribuyan a la lucha contra el cambio climático</a:t>
            </a:r>
          </a:p>
          <a:p>
            <a:r>
              <a:rPr lang="es-ES" sz="2000" dirty="0">
                <a:solidFill>
                  <a:srgbClr val="0053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Adaptación a las nuevas tecnologías: motores de reserva, materiales informativos digitalizados, acceso a través de códigos QR a una oferta dinámica que se actualiza continuamente o el desarrollo de los social media</a:t>
            </a:r>
          </a:p>
          <a:p>
            <a:endParaRPr lang="es-ES" sz="2000" dirty="0">
              <a:solidFill>
                <a:srgbClr val="00538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2000" b="0" i="0" dirty="0">
              <a:solidFill>
                <a:srgbClr val="00538B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69772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795F90E0-8651-BAF5-D32D-75284430D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400636" cy="1325563"/>
          </a:xfrm>
        </p:spPr>
        <p:txBody>
          <a:bodyPr/>
          <a:lstStyle/>
          <a:p>
            <a:r>
              <a:rPr lang="es-ES" b="1" dirty="0">
                <a:solidFill>
                  <a:srgbClr val="0053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8D1F5340-87B5-354B-8F7F-57406A8086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400636" cy="4351338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80000"/>
              </a:lnSpc>
              <a:buNone/>
            </a:pPr>
            <a:r>
              <a:rPr lang="es-ES_tradnl" sz="1900" dirty="0">
                <a:solidFill>
                  <a:srgbClr val="0053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>
              <a:lnSpc>
                <a:spcPct val="80000"/>
              </a:lnSpc>
            </a:pPr>
            <a:r>
              <a:rPr lang="es-ES_tradnl" sz="1900" dirty="0">
                <a:solidFill>
                  <a:srgbClr val="0053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Preparar un paquete de actividades atractivas, diferentes, singulares, con capacidad de seducir a los turistas. </a:t>
            </a:r>
            <a:r>
              <a:rPr lang="es-ES" sz="1900" dirty="0">
                <a:solidFill>
                  <a:srgbClr val="0053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Necesidad de disponer de una estrategia promocional conjunta y de herramientas online para su desarrollo</a:t>
            </a:r>
            <a:r>
              <a:rPr lang="es-ES" sz="1900" b="1" dirty="0">
                <a:solidFill>
                  <a:srgbClr val="0053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80000"/>
              </a:lnSpc>
            </a:pPr>
            <a:r>
              <a:rPr lang="es-ES" sz="1900" dirty="0">
                <a:solidFill>
                  <a:srgbClr val="0053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puerto debe convertirse en un atractivo más del destino al que los turistas vayan en busca de una oferta de ocio, restauración y actividades, moderna y diversificada. Valorización turística de las actividades pesquera</a:t>
            </a:r>
          </a:p>
          <a:p>
            <a:pPr algn="just">
              <a:lnSpc>
                <a:spcPct val="80000"/>
              </a:lnSpc>
            </a:pPr>
            <a:r>
              <a:rPr lang="es-ES_tradnl" sz="1900" dirty="0">
                <a:solidFill>
                  <a:srgbClr val="0053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Analizar las condiciones operativas básicas de los puertos deportivos andaluces.</a:t>
            </a:r>
            <a:endParaRPr lang="es-ES" sz="1900" dirty="0">
              <a:solidFill>
                <a:srgbClr val="00538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80000"/>
              </a:lnSpc>
              <a:buNone/>
            </a:pPr>
            <a:endParaRPr lang="es-ES" sz="1900" dirty="0">
              <a:solidFill>
                <a:srgbClr val="00538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662528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379</Words>
  <Application>Microsoft Office PowerPoint</Application>
  <PresentationFormat>Panorámica</PresentationFormat>
  <Paragraphs>29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Tema de Office</vt:lpstr>
      <vt:lpstr>Acción 2.2 Intercambios de Conocimientos y experiencias en materia de turismo costero y puertos</vt:lpstr>
      <vt:lpstr>Socios de la acción</vt:lpstr>
      <vt:lpstr>Objetivo</vt:lpstr>
      <vt:lpstr>Acciones realizadas</vt:lpstr>
      <vt:lpstr>Resultados</vt:lpstr>
      <vt:lpstr>Resultados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</dc:title>
  <dc:creator>Diseño Comunicación y Diseño</dc:creator>
  <cp:lastModifiedBy>REINOSO CUEVAS MARIA ROCIO</cp:lastModifiedBy>
  <cp:revision>10</cp:revision>
  <cp:lastPrinted>2023-06-05T10:53:16Z</cp:lastPrinted>
  <dcterms:created xsi:type="dcterms:W3CDTF">2023-05-29T12:30:23Z</dcterms:created>
  <dcterms:modified xsi:type="dcterms:W3CDTF">2023-06-05T12:02:16Z</dcterms:modified>
</cp:coreProperties>
</file>