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277F45-CBB7-488F-ACD9-F536C7C23E29}">
          <p14:sldIdLst>
            <p14:sldId id="256"/>
            <p14:sldId id="257"/>
            <p14:sldId id="258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6D456-7624-42D3-A6F4-2AEA6FA688C8}" v="17" dt="2023-05-29T12:37:55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298BB-C630-79A7-C63A-CF8A504F7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861516-5AF6-5CC1-8C6C-68D7C21A9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A746D-D595-211D-B78C-B708D602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184E1-0FFF-149D-CF1A-E704AE44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A2E15-6922-2553-91E4-93B951B9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6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1E5F1-F3F9-ABD2-48BB-B9D7EDD0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27DB2-D048-0D67-5AA2-E15482243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F3812C-F800-D74C-3971-B4A2001A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58D41-50DE-FCA3-4D6C-898586EC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0306D-CEE6-E6A9-6815-C927903A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2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EDF0B3-0458-A470-DB8C-8C9FC45BE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662C0-4CC0-24F0-2CAE-857EE7D4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0781B-985D-AE8D-D680-2006F46A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6339B-5E04-CCC6-36EB-974E7702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16BFEB-3796-51D0-45DF-380A463E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28F9B-7210-510D-38DA-E14DC338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1B324-D47D-8C0C-36D6-F5F77071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96DCB-5D9F-7594-7A15-D871DE97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D8975-6259-C11F-46F9-2BE36263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E889B-B866-CB25-DBBC-44F929B7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96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7C5BE-6BE9-8D5C-B68A-9B443AEC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B885A-CA58-D359-FFB8-846FB4CFD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7D97A-2C12-E3A9-E56C-1335D800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7F3A3-E09A-9859-F730-413DB2B8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78F80-DDB9-3A81-6D04-87633222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03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2D7F-5256-5727-0EA2-F3672ECC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61100-EFD3-A683-AA2B-007AB505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81B09E-1C7D-87B9-21FC-50A78482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C38FE-618C-75E5-E1BD-08E88C21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D569A8-FFF8-8710-0C4D-4D1F8FC2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05FF7D-64FE-41A8-6B98-2D4AD66D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A2F5C-4E2A-A9C5-2D62-13D363A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4682D-14CC-D368-4B56-1DE05BA9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AA4A3F-528F-003B-65F2-A8769609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415C2-A7A9-ABFB-08A6-32A66DF92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1F050C-A2F8-5EC1-8E2D-53DF72CDE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1B7778-4585-9F57-1626-10A07D2C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A3446F-366A-2AB8-5CE1-4F1BFF32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8AA92F-722A-0BBA-F6AF-1AA3B587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91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C23F1-F269-40E3-9F79-6884BCE4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B18FE-340A-BCFE-AEB8-1BF6DA75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612FAD-70F6-01F0-8482-AF5F4B62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2943C3-B7D3-F239-6ECC-764BFC71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10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5C9C90-86BC-5AF7-EA0C-EC9F667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C61CA6-46A5-CC87-CE65-E5ADAC94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349A3-0C9A-F231-6026-AB93CB2A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912CF-6EF7-6AEC-A1CD-7A89115B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342EE-DF6D-89B2-BD3F-0A18832A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6B10A8-2141-87BC-D729-AF3DC152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953B43-2F34-BA35-64ED-8856BE40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6CC6A-C094-EA6D-4776-72847F51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EF440B-10CD-7E4B-CB8F-EC8977A3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DE771-342C-CE2E-68DE-0FF215BC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B4B434-BAFC-BDF3-B7CD-F67075E4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2C1A54-391A-01D6-4F39-2F1C7AE0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23D49D-08FA-E5E4-0874-E1AB8661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7E074-C602-BCD8-0A23-E71627EC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90D99-E375-14D2-70B5-20848873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87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194115-F580-9E23-3714-49C9EFF5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EC97E-1A95-21FF-7E01-C2C28C1B7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91AB4-1CCF-DA35-91EA-75547F937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8A0A99-9D21-9FEF-1314-E8619159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88094-EAA8-DB53-365F-D661A27F8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AA96-99FA-40A5-8526-523AEC5366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70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7FCE1-5730-E713-FD02-EB781C11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635" y="218122"/>
            <a:ext cx="5772729" cy="16557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4F8B7E-EB85-28F5-2880-D72D06B32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544" y="2778123"/>
            <a:ext cx="5772729" cy="1655762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base 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informacional 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sectores de la 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 Azul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6CF1080-7274-4024-CA82-A2E9B2CA6773}"/>
              </a:ext>
            </a:extLst>
          </p:cNvPr>
          <p:cNvSpPr txBox="1">
            <a:spLocks/>
          </p:cNvSpPr>
          <p:nvPr/>
        </p:nvSpPr>
        <p:spPr>
          <a:xfrm>
            <a:off x="4173912" y="5135482"/>
            <a:ext cx="4372495" cy="4052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Sevilla, 7 de junio de 2023</a:t>
            </a:r>
          </a:p>
        </p:txBody>
      </p:sp>
    </p:spTree>
    <p:extLst>
      <p:ext uri="{BB962C8B-B14F-4D97-AF65-F5344CB8AC3E}">
        <p14:creationId xmlns:p14="http://schemas.microsoft.com/office/powerpoint/2010/main" val="287040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0273"/>
            <a:ext cx="7400636" cy="3056690"/>
          </a:xfrm>
        </p:spPr>
        <p:txBody>
          <a:bodyPr>
            <a:normAutofit fontScale="40000" lnSpcReduction="20000"/>
          </a:bodyPr>
          <a:lstStyle/>
          <a:p>
            <a:endParaRPr lang="es-E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el territorio objeto de estudio (Galicia, Algarve, Alentejo y Andalucía Atlántica), contamos con 153 puertos (deportivos, comerciales o pesqueros), 122 lonjas, piscifactorías, salinas, esteros, centros de FP azules y centros de investigación públicos en pesca y acuicultura, 43 centros experimentales con proyectos que involucran al medio ambiente marino, 13 centros de recuperación de especies marinas protegidas y de educación ambiental. En total, se han localizado en el mapa 331 infraestructuras en los sectores de Puertos, Pesca y Acuicultura, Biotecnología Marina y Protección del Medio Ambiente en el área de estudio.</a:t>
            </a:r>
          </a:p>
          <a:p>
            <a:endParaRPr lang="es-E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Galicia es la región con más puertos de distinta naturaleza y astilleros (100 infraestructuras).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BC16E0-C866-0D82-3D71-A6B68D0C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98" y="235621"/>
            <a:ext cx="6866439" cy="27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2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5F90E0-8651-BAF5-D32D-7528443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636" cy="1325563"/>
          </a:xfrm>
        </p:spPr>
        <p:txBody>
          <a:bodyPr/>
          <a:lstStyle/>
          <a:p>
            <a:r>
              <a:rPr lang="es-ES" b="1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datos del mapeo-Infraestructuras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636" cy="4351338"/>
          </a:xfrm>
        </p:spPr>
        <p:txBody>
          <a:bodyPr>
            <a:normAutofit fontScale="62500" lnSpcReduction="20000"/>
          </a:bodyPr>
          <a:lstStyle/>
          <a:p>
            <a:r>
              <a:rPr lang="es-ES" b="0" i="0" dirty="0">
                <a:solidFill>
                  <a:srgbClr val="0053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Andaluc</a:t>
            </a:r>
            <a:r>
              <a:rPr lang="es-ES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ía Atlántica cuenta con 36 infraestructuras portuarias de diversa naturaleza y astilleros, posee además una cifra idéntica de dependencias dedicadas a la pesca y a la acuicultura, tanto en el ámbito de su comercialización como para su estudio. Asimismo, posee 20 espacios de investigación privados y otros seis relativos a la protección del medio.</a:t>
            </a:r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0" i="0" dirty="0">
                <a:solidFill>
                  <a:srgbClr val="0053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Algarve y el Alentejo, estudiadas de forma conjunta, cuentan con 17 puertos de diversa naturaleza, 19 dependencias de naturaleza pesquera y acuícola (lonjas, piscifactorías, salinas, etc.), ocho centros experimentales con proyectos que involucran al medio ambiente marino y cuatro centros de recuperación de especies y de educación ambiental.</a:t>
            </a:r>
          </a:p>
          <a:p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0" i="0" dirty="0">
                <a:solidFill>
                  <a:srgbClr val="0053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También destaca Galicia por el importante número de infraestructuras dedicadas exclusivamente a la pesca y a la acuicultura (67).</a:t>
            </a:r>
          </a:p>
        </p:txBody>
      </p:sp>
    </p:spTree>
    <p:extLst>
      <p:ext uri="{BB962C8B-B14F-4D97-AF65-F5344CB8AC3E}">
        <p14:creationId xmlns:p14="http://schemas.microsoft.com/office/powerpoint/2010/main" val="12417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17" y="3164231"/>
            <a:ext cx="7400636" cy="4351338"/>
          </a:xfrm>
        </p:spPr>
        <p:txBody>
          <a:bodyPr>
            <a:normAutofit/>
          </a:bodyPr>
          <a:lstStyle/>
          <a:p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mapa de agentes, se localiza en el mapa a Puertos (autoridades portuarias, capitanías marítimas, comandancias portuarias, empresas que prestan servicios auxiliares a la navegación, etc.). Asimismo, se identifica a agentes pesqueros (cofradías de pescadores y organizaciones de productores pesqueras). En el ámbito de la biotecnología marina, se consideran agentes universidades y otras entidades públicas; en protección del medio ambiente, nos referimos a entidades que conservan y protegen los espacios protegidos y, en cuanto a renovables marinas, se ha localizado a proyectos concretos.</a:t>
            </a:r>
            <a:endParaRPr lang="es-E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7500CE-3A69-354C-723D-6DE0671F3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43" y="162218"/>
            <a:ext cx="60769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7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5F90E0-8651-BAF5-D32D-7528443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636" cy="1325563"/>
          </a:xfrm>
        </p:spPr>
        <p:txBody>
          <a:bodyPr/>
          <a:lstStyle/>
          <a:p>
            <a:r>
              <a:rPr lang="es-ES" b="1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del mapeo-Agentes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636" cy="4351338"/>
          </a:xfrm>
        </p:spPr>
        <p:txBody>
          <a:bodyPr>
            <a:normAutofit fontScale="62500" lnSpcReduction="20000"/>
          </a:bodyPr>
          <a:lstStyle/>
          <a:p>
            <a:r>
              <a:rPr lang="es-ES" b="0" i="0" dirty="0">
                <a:solidFill>
                  <a:srgbClr val="0053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la región objeto de estudio (Andalucía Atlántica, Alentejo/Algarve y Galicia), hay un total de 566 agentes: 212 son agentes portuarios, 250 operan en el ámbito de la pesca y la acuicultura, 39 en el de la biotecnología marina, 56 se dedican a conservar y proteger la biodiversidad y se ha identificado nueve proyectos de energías renovables marinas.</a:t>
            </a:r>
          </a:p>
          <a:p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Andalucía Atlántica es la región que cuenta con más agentes portuarios (105), mientras que Galicia posee 136 agentes que operan en la pesca y la acuicultura. Posee 21 agentes en el campo de la biotecnología y 21, en el de la protección al medio.</a:t>
            </a:r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Algarve/Alentejo tiene una importante presencia de agentes que se dedican a la protección del medio marino, con 16, pero tiene un gran margen de crecimiento en proyectos de energías renovables en los próximos años, lo que es, sin duda, una oportunidad.</a:t>
            </a:r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89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556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Conclusiones</vt:lpstr>
      <vt:lpstr>PowerPoint Presentation</vt:lpstr>
      <vt:lpstr>Más datos del mapeo-Infraestructuras</vt:lpstr>
      <vt:lpstr>PowerPoint Presentation</vt:lpstr>
      <vt:lpstr>Datos del mapeo-Agentes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Diseño Comunicación y Diseño</dc:creator>
  <cp:lastModifiedBy>Comunicación CMMA CMMA</cp:lastModifiedBy>
  <cp:revision>6</cp:revision>
  <dcterms:created xsi:type="dcterms:W3CDTF">2023-05-29T12:30:23Z</dcterms:created>
  <dcterms:modified xsi:type="dcterms:W3CDTF">2023-06-05T12:59:21Z</dcterms:modified>
</cp:coreProperties>
</file>